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Nunito"/>
      <p:regular r:id="rId37"/>
      <p:bold r:id="rId38"/>
      <p:italic r:id="rId39"/>
      <p:boldItalic r:id="rId40"/>
    </p:embeddedFont>
    <p:embeddedFont>
      <p:font typeface="Maven Pro"/>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16371D-0AB4-442A-A2E9-E6ECA6DF49A5}">
  <a:tblStyle styleId="{3E16371D-0AB4-442A-A2E9-E6ECA6DF49A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4.xml"/><Relationship Id="rId42" Type="http://schemas.openxmlformats.org/officeDocument/2006/relationships/font" Target="fonts/MavenPro-bold.fntdata"/><Relationship Id="rId41" Type="http://schemas.openxmlformats.org/officeDocument/2006/relationships/font" Target="fonts/MavenPro-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Nunito-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Nunito-italic.fntdata"/><Relationship Id="rId16" Type="http://schemas.openxmlformats.org/officeDocument/2006/relationships/slide" Target="slides/slide10.xml"/><Relationship Id="rId38" Type="http://schemas.openxmlformats.org/officeDocument/2006/relationships/font" Target="fonts/Nuni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fc1ad6346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fc1ad6346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https://www.endocrine.org/-/media/endocrine/files/patient-engagement/patient-guides/patient_guide_bone_health_and_postmenopausal_women.pdf</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fc1ad63463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fc1ad63463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fc1ad6346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fc1ad6346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fc1ad63463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fc1ad63463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fc1ad63463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fc1ad63463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fc1ad63463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1fc1ad63463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fc1ad63463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fc1ad63463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fc1ad63463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fc1ad63463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fc1ad63463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fc1ad63463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fc1ad63463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fc1ad63463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fc1ad63463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fc1ad63463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Completed- Nikita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fc1ad63463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fc1ad63463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fc1ad63463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fc1ad63463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fc1ad63463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fc1ad63463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fc1ad63463_2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fc1ad63463_2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fc1ad63463_2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fc1ad63463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fc1ad63463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fc1ad63463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fc1ad63463_2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fc1ad63463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fc1ad6346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fc1ad6346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fc1ad63463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fc1ad63463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fc1ad63463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fc1ad63463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fc1ad63463_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fc1ad63463_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Completed- Nikita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eeeb12259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eeeb12259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fc1ad63463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fc1ad6346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Completed- Nikita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fc1ad63463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fc1ad63463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Completed- Nikita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fc1ad63463_5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fc1ad63463_5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Completed- Nikita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fe25bca53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fe25bca5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Completed- Nikita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fe25bca53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fe25bca53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Completed- Nikita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fe25bca53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fe25bca53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Completed- Nikita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healthline.com/nutrition/probiotics-and-prebioti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78633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500"/>
              <a:t>Menopause/</a:t>
            </a:r>
            <a:endParaRPr sz="4500"/>
          </a:p>
          <a:p>
            <a:pPr indent="0" lvl="0" marL="0" rtl="0" algn="l">
              <a:spcBef>
                <a:spcPts val="0"/>
              </a:spcBef>
              <a:spcAft>
                <a:spcPts val="0"/>
              </a:spcAft>
              <a:buNone/>
            </a:pPr>
            <a:r>
              <a:rPr lang="en" sz="4500"/>
              <a:t>Post-Reproductive Health</a:t>
            </a:r>
            <a:endParaRPr sz="4500"/>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Bone health </a:t>
            </a:r>
            <a:endParaRPr/>
          </a:p>
        </p:txBody>
      </p:sp>
      <p:sp>
        <p:nvSpPr>
          <p:cNvPr id="338" name="Google Shape;338;p2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70000" lnSpcReduction="10000"/>
          </a:bodyPr>
          <a:lstStyle/>
          <a:p>
            <a:pPr indent="-299720" lvl="0" marL="457200" rtl="0" algn="l">
              <a:spcBef>
                <a:spcPts val="0"/>
              </a:spcBef>
              <a:spcAft>
                <a:spcPts val="0"/>
              </a:spcAft>
              <a:buSzPct val="100000"/>
              <a:buChar char="●"/>
            </a:pPr>
            <a:r>
              <a:rPr lang="en" sz="1600"/>
              <a:t>Menopause can increase bone loss and the risk of osteoporosis. </a:t>
            </a:r>
            <a:endParaRPr sz="1600"/>
          </a:p>
          <a:p>
            <a:pPr indent="-299720" lvl="0" marL="457200" rtl="0" algn="l">
              <a:spcBef>
                <a:spcPts val="1000"/>
              </a:spcBef>
              <a:spcAft>
                <a:spcPts val="0"/>
              </a:spcAft>
              <a:buSzPct val="100000"/>
              <a:buChar char="●"/>
            </a:pPr>
            <a:r>
              <a:rPr b="1" lang="en" sz="1600"/>
              <a:t>Osteoporosis</a:t>
            </a:r>
            <a:r>
              <a:rPr lang="en" sz="1600"/>
              <a:t>: decreased density + strength of bones, can cause broken bones.</a:t>
            </a:r>
            <a:endParaRPr sz="1600"/>
          </a:p>
          <a:p>
            <a:pPr indent="-299719" lvl="1" marL="914400" rtl="0" algn="l">
              <a:spcBef>
                <a:spcPts val="0"/>
              </a:spcBef>
              <a:spcAft>
                <a:spcPts val="0"/>
              </a:spcAft>
              <a:buSzPct val="100000"/>
              <a:buChar char="○"/>
            </a:pPr>
            <a:r>
              <a:rPr lang="en" sz="1600"/>
              <a:t>Symptoms: </a:t>
            </a:r>
            <a:r>
              <a:rPr lang="en" sz="1500"/>
              <a:t>Back pain, bone fractures, decreased height</a:t>
            </a:r>
            <a:endParaRPr sz="1500"/>
          </a:p>
          <a:p>
            <a:pPr indent="-295275" lvl="1" marL="914400" rtl="0" algn="l">
              <a:spcBef>
                <a:spcPts val="0"/>
              </a:spcBef>
              <a:spcAft>
                <a:spcPts val="0"/>
              </a:spcAft>
              <a:buSzPct val="100000"/>
              <a:buChar char="○"/>
            </a:pPr>
            <a:r>
              <a:rPr lang="en" sz="1500"/>
              <a:t>Bone strength is affected by </a:t>
            </a:r>
            <a:r>
              <a:rPr b="1" lang="en" sz="1500"/>
              <a:t>estrogen level, vitamin D level, calcium levels.</a:t>
            </a:r>
            <a:endParaRPr b="1" sz="1500"/>
          </a:p>
          <a:p>
            <a:pPr indent="-295275" lvl="0" marL="457200" rtl="0" algn="l">
              <a:spcBef>
                <a:spcPts val="1000"/>
              </a:spcBef>
              <a:spcAft>
                <a:spcPts val="0"/>
              </a:spcAft>
              <a:buSzPct val="100000"/>
              <a:buChar char="●"/>
            </a:pPr>
            <a:r>
              <a:rPr lang="en" sz="1500"/>
              <a:t>Screening for Osteoporosis: All women over the age of 65 should receive a </a:t>
            </a:r>
            <a:r>
              <a:rPr b="1" lang="en" sz="1500"/>
              <a:t>bone density screening</a:t>
            </a:r>
            <a:r>
              <a:rPr lang="en" sz="1500"/>
              <a:t> test. </a:t>
            </a:r>
            <a:endParaRPr sz="1500"/>
          </a:p>
          <a:p>
            <a:pPr indent="-295275" lvl="0" marL="457200" rtl="0" algn="l">
              <a:spcBef>
                <a:spcPts val="1000"/>
              </a:spcBef>
              <a:spcAft>
                <a:spcPts val="0"/>
              </a:spcAft>
              <a:buSzPct val="100000"/>
              <a:buChar char="●"/>
            </a:pPr>
            <a:r>
              <a:rPr lang="en" sz="1500"/>
              <a:t>Lifestyle changes to improve bone health: </a:t>
            </a:r>
            <a:endParaRPr sz="1500"/>
          </a:p>
          <a:p>
            <a:pPr indent="-295275" lvl="1" marL="914400" rtl="0" algn="l">
              <a:spcBef>
                <a:spcPts val="0"/>
              </a:spcBef>
              <a:spcAft>
                <a:spcPts val="0"/>
              </a:spcAft>
              <a:buSzPct val="100000"/>
              <a:buChar char="○"/>
            </a:pPr>
            <a:r>
              <a:rPr lang="en" sz="1500"/>
              <a:t>Resistance, balance, weight-bearing exercises</a:t>
            </a:r>
            <a:endParaRPr sz="1500"/>
          </a:p>
          <a:p>
            <a:pPr indent="-295275" lvl="1" marL="914400" rtl="0" algn="l">
              <a:spcBef>
                <a:spcPts val="0"/>
              </a:spcBef>
              <a:spcAft>
                <a:spcPts val="0"/>
              </a:spcAft>
              <a:buSzPct val="100000"/>
              <a:buChar char="○"/>
            </a:pPr>
            <a:r>
              <a:rPr lang="en" sz="1500"/>
              <a:t>Balanced diet + sunshine (for vitamin D!)</a:t>
            </a:r>
            <a:endParaRPr sz="1500"/>
          </a:p>
          <a:p>
            <a:pPr indent="-295275" lvl="1" marL="914400" rtl="0" algn="l">
              <a:spcBef>
                <a:spcPts val="0"/>
              </a:spcBef>
              <a:spcAft>
                <a:spcPts val="0"/>
              </a:spcAft>
              <a:buSzPct val="100000"/>
              <a:buChar char="○"/>
            </a:pPr>
            <a:r>
              <a:rPr lang="en" sz="1500"/>
              <a:t>Avoid smoking + limit alcohol consumption</a:t>
            </a:r>
            <a:endParaRPr sz="1500"/>
          </a:p>
          <a:p>
            <a:pPr indent="-295275" lvl="0" marL="457200" rtl="0" algn="l">
              <a:spcBef>
                <a:spcPts val="1000"/>
              </a:spcBef>
              <a:spcAft>
                <a:spcPts val="0"/>
              </a:spcAft>
              <a:buSzPct val="100000"/>
              <a:buChar char="●"/>
            </a:pPr>
            <a:r>
              <a:rPr lang="en" sz="1500"/>
              <a:t>There are many medication options for osteoporosis.  Ask your doctor about treatment!</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Breast Cancer</a:t>
            </a:r>
            <a:endParaRPr/>
          </a:p>
        </p:txBody>
      </p:sp>
      <p:sp>
        <p:nvSpPr>
          <p:cNvPr id="344" name="Google Shape;344;p23"/>
          <p:cNvSpPr txBox="1"/>
          <p:nvPr/>
        </p:nvSpPr>
        <p:spPr>
          <a:xfrm>
            <a:off x="2391150" y="1507250"/>
            <a:ext cx="4361700" cy="20163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At what age is it recommended that women start getting routine mammograms?</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AutoNum type="alphaLcPeriod"/>
            </a:pPr>
            <a:r>
              <a:rPr lang="en" sz="1700"/>
              <a:t>35 years</a:t>
            </a:r>
            <a:endParaRPr sz="1700"/>
          </a:p>
          <a:p>
            <a:pPr indent="-336550" lvl="0" marL="457200" rtl="0" algn="l">
              <a:spcBef>
                <a:spcPts val="0"/>
              </a:spcBef>
              <a:spcAft>
                <a:spcPts val="0"/>
              </a:spcAft>
              <a:buSzPts val="1700"/>
              <a:buAutoNum type="alphaLcPeriod"/>
            </a:pPr>
            <a:r>
              <a:rPr lang="en" sz="1700"/>
              <a:t>40 years</a:t>
            </a:r>
            <a:endParaRPr sz="1700"/>
          </a:p>
          <a:p>
            <a:pPr indent="-336550" lvl="0" marL="457200" rtl="0" algn="l">
              <a:spcBef>
                <a:spcPts val="0"/>
              </a:spcBef>
              <a:spcAft>
                <a:spcPts val="0"/>
              </a:spcAft>
              <a:buSzPts val="1700"/>
              <a:buAutoNum type="alphaLcPeriod"/>
            </a:pPr>
            <a:r>
              <a:rPr lang="en" sz="1700"/>
              <a:t>50 years</a:t>
            </a:r>
            <a:endParaRPr sz="1700"/>
          </a:p>
          <a:p>
            <a:pPr indent="-336550" lvl="0" marL="457200" rtl="0" algn="l">
              <a:spcBef>
                <a:spcPts val="0"/>
              </a:spcBef>
              <a:spcAft>
                <a:spcPts val="0"/>
              </a:spcAft>
              <a:buSzPts val="1700"/>
              <a:buAutoNum type="alphaLcPeriod"/>
            </a:pPr>
            <a:r>
              <a:rPr lang="en" sz="1700"/>
              <a:t>55 years</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Breast Cancer</a:t>
            </a:r>
            <a:endParaRPr/>
          </a:p>
        </p:txBody>
      </p:sp>
      <p:sp>
        <p:nvSpPr>
          <p:cNvPr id="350" name="Google Shape;350;p24"/>
          <p:cNvSpPr txBox="1"/>
          <p:nvPr/>
        </p:nvSpPr>
        <p:spPr>
          <a:xfrm>
            <a:off x="2391150" y="1507250"/>
            <a:ext cx="4361700" cy="20163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At what age is it recommended that women start getting routine mammograms?</a:t>
            </a:r>
            <a:endParaRPr sz="1700"/>
          </a:p>
          <a:p>
            <a:pPr indent="0" lvl="0" marL="0" rtl="0" algn="l">
              <a:spcBef>
                <a:spcPts val="0"/>
              </a:spcBef>
              <a:spcAft>
                <a:spcPts val="0"/>
              </a:spcAft>
              <a:buNone/>
            </a:pPr>
            <a:r>
              <a:t/>
            </a:r>
            <a:endParaRPr sz="1700"/>
          </a:p>
          <a:p>
            <a:pPr indent="-336550" lvl="0" marL="457200" rtl="0" algn="l">
              <a:spcBef>
                <a:spcPts val="0"/>
              </a:spcBef>
              <a:spcAft>
                <a:spcPts val="0"/>
              </a:spcAft>
              <a:buSzPts val="1700"/>
              <a:buAutoNum type="alphaLcPeriod"/>
            </a:pPr>
            <a:r>
              <a:rPr lang="en" sz="1700"/>
              <a:t>35 years</a:t>
            </a:r>
            <a:endParaRPr sz="1700"/>
          </a:p>
          <a:p>
            <a:pPr indent="-336550" lvl="0" marL="457200" rtl="0" algn="l">
              <a:spcBef>
                <a:spcPts val="0"/>
              </a:spcBef>
              <a:spcAft>
                <a:spcPts val="0"/>
              </a:spcAft>
              <a:buSzPts val="1700"/>
              <a:buAutoNum type="alphaLcPeriod"/>
            </a:pPr>
            <a:r>
              <a:rPr lang="en" sz="1700">
                <a:highlight>
                  <a:srgbClr val="FFFF00"/>
                </a:highlight>
              </a:rPr>
              <a:t>40 years</a:t>
            </a:r>
            <a:endParaRPr sz="1700">
              <a:highlight>
                <a:srgbClr val="FFFF00"/>
              </a:highlight>
            </a:endParaRPr>
          </a:p>
          <a:p>
            <a:pPr indent="-336550" lvl="0" marL="457200" rtl="0" algn="l">
              <a:spcBef>
                <a:spcPts val="0"/>
              </a:spcBef>
              <a:spcAft>
                <a:spcPts val="0"/>
              </a:spcAft>
              <a:buSzPts val="1700"/>
              <a:buAutoNum type="alphaLcPeriod"/>
            </a:pPr>
            <a:r>
              <a:rPr lang="en" sz="1700"/>
              <a:t>50 years</a:t>
            </a:r>
            <a:endParaRPr sz="1700"/>
          </a:p>
          <a:p>
            <a:pPr indent="-336550" lvl="0" marL="457200" rtl="0" algn="l">
              <a:spcBef>
                <a:spcPts val="0"/>
              </a:spcBef>
              <a:spcAft>
                <a:spcPts val="0"/>
              </a:spcAft>
              <a:buSzPts val="1700"/>
              <a:buAutoNum type="alphaLcPeriod"/>
            </a:pPr>
            <a:r>
              <a:rPr lang="en" sz="1700"/>
              <a:t>55 years</a:t>
            </a:r>
            <a:endParaRPr sz="1700"/>
          </a:p>
        </p:txBody>
      </p:sp>
      <p:sp>
        <p:nvSpPr>
          <p:cNvPr id="351" name="Google Shape;351;p24"/>
          <p:cNvSpPr txBox="1"/>
          <p:nvPr/>
        </p:nvSpPr>
        <p:spPr>
          <a:xfrm>
            <a:off x="356400" y="3834075"/>
            <a:ext cx="8431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For </a:t>
            </a:r>
            <a:r>
              <a:rPr b="1" lang="en"/>
              <a:t>average-risk</a:t>
            </a:r>
            <a:r>
              <a:rPr lang="en"/>
              <a:t> women (e.g. no family history of breast cancer), breast cancer screening by mammography is </a:t>
            </a:r>
            <a:r>
              <a:rPr lang="en"/>
              <a:t>recommended</a:t>
            </a:r>
            <a:r>
              <a:rPr lang="en"/>
              <a:t> for women ages 40-74 </a:t>
            </a:r>
            <a:r>
              <a:rPr b="1" lang="en"/>
              <a:t>every 1-2 years</a:t>
            </a:r>
            <a:r>
              <a:rPr lang="en"/>
              <a:t>. At age 75 and older, mammograms can be done every </a:t>
            </a:r>
            <a:r>
              <a:rPr b="1" lang="en"/>
              <a:t>2 years</a:t>
            </a:r>
            <a:r>
              <a:rPr lang="en"/>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Breast Cancer</a:t>
            </a:r>
            <a:endParaRPr/>
          </a:p>
        </p:txBody>
      </p:sp>
      <p:sp>
        <p:nvSpPr>
          <p:cNvPr id="357" name="Google Shape;357;p25"/>
          <p:cNvSpPr txBox="1"/>
          <p:nvPr/>
        </p:nvSpPr>
        <p:spPr>
          <a:xfrm>
            <a:off x="2014350" y="1516675"/>
            <a:ext cx="5115300" cy="22779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A 27 year old woman comes to the doctor asking about routine screening. Her mother was diagnosed with breast cancer at age 36. When should she schedule her first mammogram?</a:t>
            </a:r>
            <a:endParaRPr sz="1700"/>
          </a:p>
          <a:p>
            <a:pPr indent="-336550" lvl="0" marL="457200" rtl="0" algn="l">
              <a:spcBef>
                <a:spcPts val="0"/>
              </a:spcBef>
              <a:spcAft>
                <a:spcPts val="0"/>
              </a:spcAft>
              <a:buSzPts val="1700"/>
              <a:buAutoNum type="alphaLcPeriod"/>
            </a:pPr>
            <a:r>
              <a:rPr lang="en" sz="1700"/>
              <a:t>Now, at 27</a:t>
            </a:r>
            <a:endParaRPr sz="1700"/>
          </a:p>
          <a:p>
            <a:pPr indent="-336550" lvl="0" marL="457200" rtl="0" algn="l">
              <a:spcBef>
                <a:spcPts val="0"/>
              </a:spcBef>
              <a:spcAft>
                <a:spcPts val="0"/>
              </a:spcAft>
              <a:buSzPts val="1700"/>
              <a:buAutoNum type="alphaLcPeriod"/>
            </a:pPr>
            <a:r>
              <a:rPr lang="en" sz="1700"/>
              <a:t>30 years</a:t>
            </a:r>
            <a:endParaRPr sz="1700"/>
          </a:p>
          <a:p>
            <a:pPr indent="-336550" lvl="0" marL="457200" rtl="0" algn="l">
              <a:spcBef>
                <a:spcPts val="0"/>
              </a:spcBef>
              <a:spcAft>
                <a:spcPts val="0"/>
              </a:spcAft>
              <a:buSzPts val="1700"/>
              <a:buAutoNum type="alphaLcPeriod"/>
            </a:pPr>
            <a:r>
              <a:rPr lang="en" sz="1700"/>
              <a:t>36 years</a:t>
            </a:r>
            <a:endParaRPr sz="1700"/>
          </a:p>
          <a:p>
            <a:pPr indent="-336550" lvl="0" marL="457200" rtl="0" algn="l">
              <a:spcBef>
                <a:spcPts val="0"/>
              </a:spcBef>
              <a:spcAft>
                <a:spcPts val="0"/>
              </a:spcAft>
              <a:buSzPts val="1700"/>
              <a:buAutoNum type="alphaLcPeriod"/>
            </a:pPr>
            <a:r>
              <a:rPr lang="en" sz="1700"/>
              <a:t>40 years</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Breast Cancer</a:t>
            </a:r>
            <a:endParaRPr/>
          </a:p>
        </p:txBody>
      </p:sp>
      <p:sp>
        <p:nvSpPr>
          <p:cNvPr id="363" name="Google Shape;363;p26"/>
          <p:cNvSpPr txBox="1"/>
          <p:nvPr/>
        </p:nvSpPr>
        <p:spPr>
          <a:xfrm>
            <a:off x="2014350" y="1516675"/>
            <a:ext cx="5115300" cy="22779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A 27 year old woman comes to the doctor asking about routine screening. Her mother was diagnosed with breast cancer at age 36. When should she schedule her first mammogram?</a:t>
            </a:r>
            <a:endParaRPr sz="1700"/>
          </a:p>
          <a:p>
            <a:pPr indent="-336550" lvl="0" marL="457200" rtl="0" algn="l">
              <a:spcBef>
                <a:spcPts val="0"/>
              </a:spcBef>
              <a:spcAft>
                <a:spcPts val="0"/>
              </a:spcAft>
              <a:buSzPts val="1700"/>
              <a:buAutoNum type="alphaLcPeriod"/>
            </a:pPr>
            <a:r>
              <a:rPr lang="en" sz="1700"/>
              <a:t>Now, at 27</a:t>
            </a:r>
            <a:endParaRPr sz="1700"/>
          </a:p>
          <a:p>
            <a:pPr indent="-336550" lvl="0" marL="457200" rtl="0" algn="l">
              <a:spcBef>
                <a:spcPts val="0"/>
              </a:spcBef>
              <a:spcAft>
                <a:spcPts val="0"/>
              </a:spcAft>
              <a:buSzPts val="1700"/>
              <a:buAutoNum type="alphaLcPeriod"/>
            </a:pPr>
            <a:r>
              <a:rPr lang="en" sz="1700">
                <a:highlight>
                  <a:srgbClr val="FFFF00"/>
                </a:highlight>
              </a:rPr>
              <a:t>30 years</a:t>
            </a:r>
            <a:endParaRPr sz="1700">
              <a:highlight>
                <a:srgbClr val="FFFF00"/>
              </a:highlight>
            </a:endParaRPr>
          </a:p>
          <a:p>
            <a:pPr indent="-336550" lvl="0" marL="457200" rtl="0" algn="l">
              <a:spcBef>
                <a:spcPts val="0"/>
              </a:spcBef>
              <a:spcAft>
                <a:spcPts val="0"/>
              </a:spcAft>
              <a:buSzPts val="1700"/>
              <a:buAutoNum type="alphaLcPeriod"/>
            </a:pPr>
            <a:r>
              <a:rPr lang="en" sz="1700"/>
              <a:t>36 years</a:t>
            </a:r>
            <a:endParaRPr sz="1700"/>
          </a:p>
          <a:p>
            <a:pPr indent="-336550" lvl="0" marL="457200" rtl="0" algn="l">
              <a:spcBef>
                <a:spcPts val="0"/>
              </a:spcBef>
              <a:spcAft>
                <a:spcPts val="0"/>
              </a:spcAft>
              <a:buSzPts val="1700"/>
              <a:buAutoNum type="alphaLcPeriod"/>
            </a:pPr>
            <a:r>
              <a:rPr lang="en" sz="1700"/>
              <a:t>40 years</a:t>
            </a:r>
            <a:endParaRPr sz="1700"/>
          </a:p>
        </p:txBody>
      </p:sp>
      <p:sp>
        <p:nvSpPr>
          <p:cNvPr id="364" name="Google Shape;364;p26"/>
          <p:cNvSpPr txBox="1"/>
          <p:nvPr/>
        </p:nvSpPr>
        <p:spPr>
          <a:xfrm>
            <a:off x="356400" y="3834075"/>
            <a:ext cx="8431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Women with </a:t>
            </a:r>
            <a:r>
              <a:rPr b="1" lang="en"/>
              <a:t>significant risk factors</a:t>
            </a:r>
            <a:r>
              <a:rPr lang="en"/>
              <a:t> (</a:t>
            </a:r>
            <a:r>
              <a:rPr b="1" i="1" lang="en"/>
              <a:t>BRCA</a:t>
            </a:r>
            <a:r>
              <a:rPr b="1" lang="en"/>
              <a:t> mutation</a:t>
            </a:r>
            <a:r>
              <a:rPr lang="en"/>
              <a:t> in self or first-degree relative (a parent, sibling, or child), </a:t>
            </a:r>
            <a:r>
              <a:rPr b="1" lang="en"/>
              <a:t>chest radiation</a:t>
            </a:r>
            <a:r>
              <a:rPr lang="en"/>
              <a:t> between ages 10-30 years) should get </a:t>
            </a:r>
            <a:r>
              <a:rPr b="1" lang="en"/>
              <a:t>yearly</a:t>
            </a:r>
            <a:r>
              <a:rPr lang="en"/>
              <a:t> </a:t>
            </a:r>
            <a:r>
              <a:rPr b="1" lang="en"/>
              <a:t>mammograms</a:t>
            </a:r>
            <a:r>
              <a:rPr lang="en"/>
              <a:t> and </a:t>
            </a:r>
            <a:r>
              <a:rPr b="1" lang="en"/>
              <a:t>breast MRIs</a:t>
            </a:r>
            <a:r>
              <a:rPr lang="en"/>
              <a:t> beginning at </a:t>
            </a:r>
            <a:r>
              <a:rPr b="1" lang="en"/>
              <a:t>age 30</a:t>
            </a:r>
            <a:r>
              <a:rPr lang="en"/>
              <a:t>, or at an age </a:t>
            </a:r>
            <a:r>
              <a:rPr b="1" lang="en"/>
              <a:t>younger than</a:t>
            </a:r>
            <a:r>
              <a:rPr lang="en"/>
              <a:t> the age at which a first-degree family member was diagnosed with breast cancer.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Health Screenings: Cervical Cancer</a:t>
            </a:r>
            <a:endParaRPr/>
          </a:p>
        </p:txBody>
      </p:sp>
      <p:sp>
        <p:nvSpPr>
          <p:cNvPr id="370" name="Google Shape;370;p27"/>
          <p:cNvSpPr txBox="1"/>
          <p:nvPr/>
        </p:nvSpPr>
        <p:spPr>
          <a:xfrm>
            <a:off x="2014350" y="1516675"/>
            <a:ext cx="5115300" cy="17547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When should women start getting routine Pap smears?</a:t>
            </a:r>
            <a:endParaRPr sz="1700"/>
          </a:p>
          <a:p>
            <a:pPr indent="-336550" lvl="0" marL="457200" rtl="0" algn="l">
              <a:spcBef>
                <a:spcPts val="0"/>
              </a:spcBef>
              <a:spcAft>
                <a:spcPts val="0"/>
              </a:spcAft>
              <a:buSzPts val="1700"/>
              <a:buAutoNum type="alphaLcPeriod"/>
            </a:pPr>
            <a:r>
              <a:rPr lang="en" sz="1700"/>
              <a:t>Age 18</a:t>
            </a:r>
            <a:endParaRPr sz="1700"/>
          </a:p>
          <a:p>
            <a:pPr indent="-336550" lvl="0" marL="457200" rtl="0" algn="l">
              <a:spcBef>
                <a:spcPts val="0"/>
              </a:spcBef>
              <a:spcAft>
                <a:spcPts val="0"/>
              </a:spcAft>
              <a:buSzPts val="1700"/>
              <a:buAutoNum type="alphaLcPeriod"/>
            </a:pPr>
            <a:r>
              <a:rPr lang="en" sz="1700"/>
              <a:t>Age 21</a:t>
            </a:r>
            <a:endParaRPr sz="1700"/>
          </a:p>
          <a:p>
            <a:pPr indent="-336550" lvl="0" marL="457200" rtl="0" algn="l">
              <a:spcBef>
                <a:spcPts val="0"/>
              </a:spcBef>
              <a:spcAft>
                <a:spcPts val="0"/>
              </a:spcAft>
              <a:buSzPts val="1700"/>
              <a:buAutoNum type="alphaLcPeriod"/>
            </a:pPr>
            <a:r>
              <a:rPr lang="en" sz="1700"/>
              <a:t>Age 30</a:t>
            </a:r>
            <a:endParaRPr sz="1700"/>
          </a:p>
          <a:p>
            <a:pPr indent="-336550" lvl="0" marL="457200" rtl="0" algn="l">
              <a:spcBef>
                <a:spcPts val="0"/>
              </a:spcBef>
              <a:spcAft>
                <a:spcPts val="0"/>
              </a:spcAft>
              <a:buSzPts val="1700"/>
              <a:buAutoNum type="alphaLcPeriod"/>
            </a:pPr>
            <a:r>
              <a:rPr lang="en" sz="1700"/>
              <a:t>As soon as they becomes sexually active</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Health Screenings: Cervical Cancer</a:t>
            </a:r>
            <a:endParaRPr/>
          </a:p>
        </p:txBody>
      </p:sp>
      <p:sp>
        <p:nvSpPr>
          <p:cNvPr id="376" name="Google Shape;376;p28"/>
          <p:cNvSpPr txBox="1"/>
          <p:nvPr/>
        </p:nvSpPr>
        <p:spPr>
          <a:xfrm>
            <a:off x="2014350" y="1516675"/>
            <a:ext cx="5115300" cy="17547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When should women start getting routine Pap smears?</a:t>
            </a:r>
            <a:endParaRPr sz="1700"/>
          </a:p>
          <a:p>
            <a:pPr indent="-336550" lvl="0" marL="457200" rtl="0" algn="l">
              <a:spcBef>
                <a:spcPts val="0"/>
              </a:spcBef>
              <a:spcAft>
                <a:spcPts val="0"/>
              </a:spcAft>
              <a:buSzPts val="1700"/>
              <a:buAutoNum type="alphaLcPeriod"/>
            </a:pPr>
            <a:r>
              <a:rPr lang="en" sz="1700"/>
              <a:t>Age 18</a:t>
            </a:r>
            <a:endParaRPr sz="1700"/>
          </a:p>
          <a:p>
            <a:pPr indent="-336550" lvl="0" marL="457200" rtl="0" algn="l">
              <a:spcBef>
                <a:spcPts val="0"/>
              </a:spcBef>
              <a:spcAft>
                <a:spcPts val="0"/>
              </a:spcAft>
              <a:buSzPts val="1700"/>
              <a:buAutoNum type="alphaLcPeriod"/>
            </a:pPr>
            <a:r>
              <a:rPr lang="en" sz="1700">
                <a:highlight>
                  <a:srgbClr val="FFFF00"/>
                </a:highlight>
              </a:rPr>
              <a:t>Age 21</a:t>
            </a:r>
            <a:endParaRPr sz="1700">
              <a:highlight>
                <a:srgbClr val="FFFF00"/>
              </a:highlight>
            </a:endParaRPr>
          </a:p>
          <a:p>
            <a:pPr indent="-336550" lvl="0" marL="457200" rtl="0" algn="l">
              <a:spcBef>
                <a:spcPts val="0"/>
              </a:spcBef>
              <a:spcAft>
                <a:spcPts val="0"/>
              </a:spcAft>
              <a:buSzPts val="1700"/>
              <a:buAutoNum type="alphaLcPeriod"/>
            </a:pPr>
            <a:r>
              <a:rPr lang="en" sz="1700"/>
              <a:t>Age 30</a:t>
            </a:r>
            <a:endParaRPr sz="1700"/>
          </a:p>
          <a:p>
            <a:pPr indent="-336550" lvl="0" marL="457200" rtl="0" algn="l">
              <a:spcBef>
                <a:spcPts val="0"/>
              </a:spcBef>
              <a:spcAft>
                <a:spcPts val="0"/>
              </a:spcAft>
              <a:buSzPts val="1700"/>
              <a:buAutoNum type="alphaLcPeriod"/>
            </a:pPr>
            <a:r>
              <a:rPr lang="en" sz="1700"/>
              <a:t>As soon as they becomes sexually active</a:t>
            </a:r>
            <a:endParaRPr sz="1700"/>
          </a:p>
        </p:txBody>
      </p:sp>
      <p:sp>
        <p:nvSpPr>
          <p:cNvPr id="377" name="Google Shape;377;p28"/>
          <p:cNvSpPr txBox="1"/>
          <p:nvPr/>
        </p:nvSpPr>
        <p:spPr>
          <a:xfrm>
            <a:off x="356400" y="3476100"/>
            <a:ext cx="8431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To </a:t>
            </a:r>
            <a:r>
              <a:rPr b="1" lang="en"/>
              <a:t>prevent cervical cancer</a:t>
            </a:r>
            <a:r>
              <a:rPr lang="en"/>
              <a:t>, Pap tests are </a:t>
            </a:r>
            <a:r>
              <a:rPr lang="en"/>
              <a:t>recommended</a:t>
            </a:r>
            <a:r>
              <a:rPr lang="en"/>
              <a:t> starting at </a:t>
            </a:r>
            <a:r>
              <a:rPr b="1" lang="en"/>
              <a:t>age 21</a:t>
            </a:r>
            <a:r>
              <a:rPr lang="en"/>
              <a:t> and should be repeated </a:t>
            </a:r>
            <a:r>
              <a:rPr b="1" lang="en"/>
              <a:t>every 3 years</a:t>
            </a:r>
            <a:r>
              <a:rPr lang="en"/>
              <a:t>, or sooner for abnormal results. Women </a:t>
            </a:r>
            <a:r>
              <a:rPr b="1" lang="en"/>
              <a:t>30-65 years</a:t>
            </a:r>
            <a:r>
              <a:rPr lang="en"/>
              <a:t> can continue Pap tests every 3 years or opt for </a:t>
            </a:r>
            <a:r>
              <a:rPr b="1" lang="en"/>
              <a:t>cotesting</a:t>
            </a:r>
            <a:r>
              <a:rPr lang="en"/>
              <a:t> (Pap + HPV testing) </a:t>
            </a:r>
            <a:r>
              <a:rPr b="1" lang="en"/>
              <a:t>every 5 years</a:t>
            </a:r>
            <a:r>
              <a:rPr lang="en"/>
              <a:t>. Women without a uterus and cervix (i.e. history of </a:t>
            </a:r>
            <a:r>
              <a:rPr b="1" lang="en"/>
              <a:t>total hysterectomy</a:t>
            </a:r>
            <a:r>
              <a:rPr lang="en"/>
              <a:t>) who have </a:t>
            </a:r>
            <a:r>
              <a:rPr b="1" i="1" lang="en"/>
              <a:t>never been diagnosed with cervical cancer</a:t>
            </a:r>
            <a:r>
              <a:rPr lang="en"/>
              <a:t> do not need routine Pap smears.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Health Screenings: Colorectal Cancer</a:t>
            </a:r>
            <a:endParaRPr/>
          </a:p>
        </p:txBody>
      </p:sp>
      <p:sp>
        <p:nvSpPr>
          <p:cNvPr id="383" name="Google Shape;383;p29"/>
          <p:cNvSpPr txBox="1"/>
          <p:nvPr/>
        </p:nvSpPr>
        <p:spPr>
          <a:xfrm>
            <a:off x="2014350" y="1516675"/>
            <a:ext cx="5115300" cy="17547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When are regular screening colonoscopies </a:t>
            </a:r>
            <a:r>
              <a:rPr lang="en" sz="1700"/>
              <a:t>recommended</a:t>
            </a:r>
            <a:r>
              <a:rPr lang="en" sz="1700"/>
              <a:t>?</a:t>
            </a:r>
            <a:endParaRPr sz="1700"/>
          </a:p>
          <a:p>
            <a:pPr indent="-336550" lvl="0" marL="457200" rtl="0" algn="l">
              <a:spcBef>
                <a:spcPts val="0"/>
              </a:spcBef>
              <a:spcAft>
                <a:spcPts val="0"/>
              </a:spcAft>
              <a:buSzPts val="1700"/>
              <a:buAutoNum type="alphaLcPeriod"/>
            </a:pPr>
            <a:r>
              <a:rPr lang="en" sz="1700"/>
              <a:t>Age 35</a:t>
            </a:r>
            <a:endParaRPr sz="1700"/>
          </a:p>
          <a:p>
            <a:pPr indent="-336550" lvl="0" marL="457200" rtl="0" algn="l">
              <a:spcBef>
                <a:spcPts val="0"/>
              </a:spcBef>
              <a:spcAft>
                <a:spcPts val="0"/>
              </a:spcAft>
              <a:buSzPts val="1700"/>
              <a:buAutoNum type="alphaLcPeriod"/>
            </a:pPr>
            <a:r>
              <a:rPr lang="en" sz="1700"/>
              <a:t>Age 40</a:t>
            </a:r>
            <a:endParaRPr sz="1700"/>
          </a:p>
          <a:p>
            <a:pPr indent="-336550" lvl="0" marL="457200" rtl="0" algn="l">
              <a:spcBef>
                <a:spcPts val="0"/>
              </a:spcBef>
              <a:spcAft>
                <a:spcPts val="0"/>
              </a:spcAft>
              <a:buSzPts val="1700"/>
              <a:buAutoNum type="alphaLcPeriod"/>
            </a:pPr>
            <a:r>
              <a:rPr lang="en" sz="1700"/>
              <a:t>Age 45</a:t>
            </a:r>
            <a:endParaRPr sz="1700"/>
          </a:p>
          <a:p>
            <a:pPr indent="-336550" lvl="0" marL="457200" rtl="0" algn="l">
              <a:spcBef>
                <a:spcPts val="0"/>
              </a:spcBef>
              <a:spcAft>
                <a:spcPts val="0"/>
              </a:spcAft>
              <a:buSzPts val="1700"/>
              <a:buAutoNum type="alphaLcPeriod"/>
            </a:pPr>
            <a:r>
              <a:rPr lang="en" sz="1700"/>
              <a:t>Age 50</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Health Screenings: Colorectal Cancer</a:t>
            </a:r>
            <a:endParaRPr/>
          </a:p>
        </p:txBody>
      </p:sp>
      <p:sp>
        <p:nvSpPr>
          <p:cNvPr id="389" name="Google Shape;389;p30"/>
          <p:cNvSpPr txBox="1"/>
          <p:nvPr/>
        </p:nvSpPr>
        <p:spPr>
          <a:xfrm>
            <a:off x="2014350" y="1516675"/>
            <a:ext cx="5115300" cy="17547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When are regular screening colonoscopies recommended?</a:t>
            </a:r>
            <a:endParaRPr sz="1700"/>
          </a:p>
          <a:p>
            <a:pPr indent="-336550" lvl="0" marL="457200" rtl="0" algn="l">
              <a:spcBef>
                <a:spcPts val="0"/>
              </a:spcBef>
              <a:spcAft>
                <a:spcPts val="0"/>
              </a:spcAft>
              <a:buSzPts val="1700"/>
              <a:buAutoNum type="alphaLcPeriod"/>
            </a:pPr>
            <a:r>
              <a:rPr lang="en" sz="1700"/>
              <a:t>Age 35</a:t>
            </a:r>
            <a:endParaRPr sz="1700"/>
          </a:p>
          <a:p>
            <a:pPr indent="-336550" lvl="0" marL="457200" rtl="0" algn="l">
              <a:spcBef>
                <a:spcPts val="0"/>
              </a:spcBef>
              <a:spcAft>
                <a:spcPts val="0"/>
              </a:spcAft>
              <a:buSzPts val="1700"/>
              <a:buAutoNum type="alphaLcPeriod"/>
            </a:pPr>
            <a:r>
              <a:rPr lang="en" sz="1700"/>
              <a:t>Age 40</a:t>
            </a:r>
            <a:endParaRPr sz="1700"/>
          </a:p>
          <a:p>
            <a:pPr indent="-336550" lvl="0" marL="457200" rtl="0" algn="l">
              <a:spcBef>
                <a:spcPts val="0"/>
              </a:spcBef>
              <a:spcAft>
                <a:spcPts val="0"/>
              </a:spcAft>
              <a:buSzPts val="1700"/>
              <a:buAutoNum type="alphaLcPeriod"/>
            </a:pPr>
            <a:r>
              <a:rPr lang="en" sz="1700">
                <a:highlight>
                  <a:srgbClr val="FFFF00"/>
                </a:highlight>
              </a:rPr>
              <a:t>Age 45</a:t>
            </a:r>
            <a:endParaRPr sz="1700">
              <a:highlight>
                <a:srgbClr val="FFFF00"/>
              </a:highlight>
            </a:endParaRPr>
          </a:p>
          <a:p>
            <a:pPr indent="-336550" lvl="0" marL="457200" rtl="0" algn="l">
              <a:spcBef>
                <a:spcPts val="0"/>
              </a:spcBef>
              <a:spcAft>
                <a:spcPts val="0"/>
              </a:spcAft>
              <a:buSzPts val="1700"/>
              <a:buAutoNum type="alphaLcPeriod"/>
            </a:pPr>
            <a:r>
              <a:rPr lang="en" sz="1700"/>
              <a:t>Age 50</a:t>
            </a:r>
            <a:endParaRPr sz="1700"/>
          </a:p>
        </p:txBody>
      </p:sp>
      <p:sp>
        <p:nvSpPr>
          <p:cNvPr id="390" name="Google Shape;390;p30"/>
          <p:cNvSpPr txBox="1"/>
          <p:nvPr/>
        </p:nvSpPr>
        <p:spPr>
          <a:xfrm>
            <a:off x="356400" y="3476100"/>
            <a:ext cx="8431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Current guidelines state that individuals with an</a:t>
            </a:r>
            <a:r>
              <a:rPr b="1" lang="en"/>
              <a:t> average-risk</a:t>
            </a:r>
            <a:r>
              <a:rPr lang="en"/>
              <a:t> of colorectal cancer begin screening with routine colonoscopies </a:t>
            </a:r>
            <a:r>
              <a:rPr b="1" lang="en"/>
              <a:t>starting at age 45</a:t>
            </a:r>
            <a:r>
              <a:rPr lang="en"/>
              <a:t>. Colonoscopies should be repeated </a:t>
            </a:r>
            <a:r>
              <a:rPr b="1" lang="en"/>
              <a:t>every 10 years </a:t>
            </a:r>
            <a:r>
              <a:rPr b="1" lang="en"/>
              <a:t>until age 75</a:t>
            </a:r>
            <a:r>
              <a:rPr lang="en"/>
              <a:t>, unless instructed to return earlier by a physician. Between </a:t>
            </a:r>
            <a:r>
              <a:rPr b="1" lang="en"/>
              <a:t>ages 76-85</a:t>
            </a:r>
            <a:r>
              <a:rPr lang="en"/>
              <a:t>, colonoscopy frequency is determined by a patient’s risk factors, previous screening results, life expectancy, overall health, and preferences. Colorectal cancer screening is generally not recommended beyond the age of 85 years.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Risk Factors: </a:t>
            </a:r>
            <a:r>
              <a:rPr lang="en"/>
              <a:t>Colorectal Cancer</a:t>
            </a:r>
            <a:endParaRPr/>
          </a:p>
        </p:txBody>
      </p:sp>
      <p:graphicFrame>
        <p:nvGraphicFramePr>
          <p:cNvPr id="396" name="Google Shape;396;p31"/>
          <p:cNvGraphicFramePr/>
          <p:nvPr/>
        </p:nvGraphicFramePr>
        <p:xfrm>
          <a:off x="952500" y="1113235"/>
          <a:ext cx="3000000" cy="3000000"/>
        </p:xfrm>
        <a:graphic>
          <a:graphicData uri="http://schemas.openxmlformats.org/drawingml/2006/table">
            <a:tbl>
              <a:tblPr>
                <a:noFill/>
                <a:tableStyleId>{3E16371D-0AB4-442A-A2E9-E6ECA6DF49A5}</a:tableStyleId>
              </a:tblPr>
              <a:tblGrid>
                <a:gridCol w="3619500"/>
                <a:gridCol w="3619500"/>
              </a:tblGrid>
              <a:tr h="404425">
                <a:tc>
                  <a:txBody>
                    <a:bodyPr/>
                    <a:lstStyle/>
                    <a:p>
                      <a:pPr indent="0" lvl="0" marL="0" rtl="0" algn="ctr">
                        <a:spcBef>
                          <a:spcPts val="0"/>
                        </a:spcBef>
                        <a:spcAft>
                          <a:spcPts val="0"/>
                        </a:spcAft>
                        <a:buNone/>
                      </a:pPr>
                      <a:r>
                        <a:rPr b="1" lang="en"/>
                        <a:t>Modifiable</a:t>
                      </a:r>
                      <a:endParaRPr b="1"/>
                    </a:p>
                  </a:txBody>
                  <a:tcPr marT="91425" marB="91425" marR="91425" marL="91425">
                    <a:solidFill>
                      <a:srgbClr val="CFE2F3"/>
                    </a:solidFill>
                  </a:tcPr>
                </a:tc>
                <a:tc>
                  <a:txBody>
                    <a:bodyPr/>
                    <a:lstStyle/>
                    <a:p>
                      <a:pPr indent="0" lvl="0" marL="0" rtl="0" algn="ctr">
                        <a:spcBef>
                          <a:spcPts val="0"/>
                        </a:spcBef>
                        <a:spcAft>
                          <a:spcPts val="0"/>
                        </a:spcAft>
                        <a:buNone/>
                      </a:pPr>
                      <a:r>
                        <a:rPr b="1" lang="en"/>
                        <a:t>Non-modifiable</a:t>
                      </a:r>
                      <a:endParaRPr b="1"/>
                    </a:p>
                  </a:txBody>
                  <a:tcPr marT="91425" marB="91425" marR="91425" marL="91425">
                    <a:solidFill>
                      <a:srgbClr val="CFE2F3"/>
                    </a:solidFill>
                  </a:tcPr>
                </a:tc>
              </a:tr>
              <a:tr h="404425">
                <a:tc>
                  <a:txBody>
                    <a:bodyPr/>
                    <a:lstStyle/>
                    <a:p>
                      <a:pPr indent="0" lvl="0" marL="0" rtl="0" algn="l">
                        <a:spcBef>
                          <a:spcPts val="0"/>
                        </a:spcBef>
                        <a:spcAft>
                          <a:spcPts val="0"/>
                        </a:spcAft>
                        <a:buNone/>
                      </a:pPr>
                      <a:r>
                        <a:rPr lang="en" sz="1200"/>
                        <a:t>Being overweight/obese (BMI &gt;24.9)</a:t>
                      </a:r>
                      <a:endParaRPr sz="1200"/>
                    </a:p>
                  </a:txBody>
                  <a:tcPr marT="91425" marB="91425" marR="91425" marL="91425" anchor="ctr"/>
                </a:tc>
                <a:tc>
                  <a:txBody>
                    <a:bodyPr/>
                    <a:lstStyle/>
                    <a:p>
                      <a:pPr indent="0" lvl="0" marL="0" rtl="0" algn="l">
                        <a:spcBef>
                          <a:spcPts val="0"/>
                        </a:spcBef>
                        <a:spcAft>
                          <a:spcPts val="0"/>
                        </a:spcAft>
                        <a:buNone/>
                      </a:pPr>
                      <a:r>
                        <a:rPr lang="en" sz="1200"/>
                        <a:t>Age &gt;50</a:t>
                      </a:r>
                      <a:endParaRPr sz="1200"/>
                    </a:p>
                  </a:txBody>
                  <a:tcPr marT="91425" marB="91425" marR="91425" marL="91425" anchor="ctr"/>
                </a:tc>
              </a:tr>
              <a:tr h="622225">
                <a:tc>
                  <a:txBody>
                    <a:bodyPr/>
                    <a:lstStyle/>
                    <a:p>
                      <a:pPr indent="0" lvl="0" marL="0" rtl="0" algn="l">
                        <a:spcBef>
                          <a:spcPts val="0"/>
                        </a:spcBef>
                        <a:spcAft>
                          <a:spcPts val="0"/>
                        </a:spcAft>
                        <a:buNone/>
                      </a:pPr>
                      <a:r>
                        <a:rPr lang="en" sz="1200"/>
                        <a:t>Sedentary lifestyle</a:t>
                      </a:r>
                      <a:endParaRPr sz="1200"/>
                    </a:p>
                  </a:txBody>
                  <a:tcPr marT="91425" marB="91425" marR="91425" marL="91425" anchor="ctr"/>
                </a:tc>
                <a:tc>
                  <a:txBody>
                    <a:bodyPr/>
                    <a:lstStyle/>
                    <a:p>
                      <a:pPr indent="0" lvl="0" marL="0" rtl="0" algn="l">
                        <a:spcBef>
                          <a:spcPts val="0"/>
                        </a:spcBef>
                        <a:spcAft>
                          <a:spcPts val="0"/>
                        </a:spcAft>
                        <a:buNone/>
                      </a:pPr>
                      <a:r>
                        <a:rPr lang="en" sz="1200"/>
                        <a:t>Personal history of polyps or colorectal cancer (CRC)</a:t>
                      </a:r>
                      <a:endParaRPr sz="1200"/>
                    </a:p>
                  </a:txBody>
                  <a:tcPr marT="91425" marB="91425" marR="91425" marL="91425" anchor="ctr"/>
                </a:tc>
              </a:tr>
              <a:tr h="622225">
                <a:tc>
                  <a:txBody>
                    <a:bodyPr/>
                    <a:lstStyle/>
                    <a:p>
                      <a:pPr indent="0" lvl="0" marL="0" rtl="0" algn="l">
                        <a:spcBef>
                          <a:spcPts val="0"/>
                        </a:spcBef>
                        <a:spcAft>
                          <a:spcPts val="0"/>
                        </a:spcAft>
                        <a:buNone/>
                      </a:pPr>
                      <a:r>
                        <a:rPr lang="en" sz="1200"/>
                        <a:t>Diet high in red/processed meats</a:t>
                      </a:r>
                      <a:endParaRPr sz="1200"/>
                    </a:p>
                  </a:txBody>
                  <a:tcPr marT="91425" marB="91425" marR="91425" marL="91425" anchor="ctr"/>
                </a:tc>
                <a:tc>
                  <a:txBody>
                    <a:bodyPr/>
                    <a:lstStyle/>
                    <a:p>
                      <a:pPr indent="0" lvl="0" marL="0" rtl="0" algn="l">
                        <a:spcBef>
                          <a:spcPts val="0"/>
                        </a:spcBef>
                        <a:spcAft>
                          <a:spcPts val="0"/>
                        </a:spcAft>
                        <a:buNone/>
                      </a:pPr>
                      <a:r>
                        <a:rPr lang="en" sz="1200"/>
                        <a:t>Personal history IBD (Crohn’s, ulcerative colitis)</a:t>
                      </a:r>
                      <a:endParaRPr sz="1200"/>
                    </a:p>
                  </a:txBody>
                  <a:tcPr marT="91425" marB="91425" marR="91425" marL="91425" anchor="ctr"/>
                </a:tc>
              </a:tr>
              <a:tr h="622225">
                <a:tc>
                  <a:txBody>
                    <a:bodyPr/>
                    <a:lstStyle/>
                    <a:p>
                      <a:pPr indent="0" lvl="0" marL="0" rtl="0" algn="l">
                        <a:spcBef>
                          <a:spcPts val="0"/>
                        </a:spcBef>
                        <a:spcAft>
                          <a:spcPts val="0"/>
                        </a:spcAft>
                        <a:buNone/>
                      </a:pPr>
                      <a:r>
                        <a:rPr lang="en" sz="1200"/>
                        <a:t>Smoking</a:t>
                      </a:r>
                      <a:endParaRPr sz="1200"/>
                    </a:p>
                  </a:txBody>
                  <a:tcPr marT="91425" marB="91425" marR="91425" marL="91425" anchor="ctr"/>
                </a:tc>
                <a:tc>
                  <a:txBody>
                    <a:bodyPr/>
                    <a:lstStyle/>
                    <a:p>
                      <a:pPr indent="0" lvl="0" marL="0" rtl="0" algn="l">
                        <a:spcBef>
                          <a:spcPts val="0"/>
                        </a:spcBef>
                        <a:spcAft>
                          <a:spcPts val="0"/>
                        </a:spcAft>
                        <a:buNone/>
                      </a:pPr>
                      <a:r>
                        <a:rPr lang="en" sz="1200"/>
                        <a:t>Family history of high-risk (i.e. adenomatous) polyps or CRC</a:t>
                      </a:r>
                      <a:endParaRPr sz="1200"/>
                    </a:p>
                  </a:txBody>
                  <a:tcPr marT="91425" marB="91425" marR="91425" marL="91425" anchor="ctr"/>
                </a:tc>
              </a:tr>
              <a:tr h="622225">
                <a:tc>
                  <a:txBody>
                    <a:bodyPr/>
                    <a:lstStyle/>
                    <a:p>
                      <a:pPr indent="0" lvl="0" marL="0" rtl="0" algn="l">
                        <a:spcBef>
                          <a:spcPts val="0"/>
                        </a:spcBef>
                        <a:spcAft>
                          <a:spcPts val="0"/>
                        </a:spcAft>
                        <a:buNone/>
                      </a:pPr>
                      <a:r>
                        <a:rPr lang="en" sz="1200"/>
                        <a:t>Alcohol use</a:t>
                      </a:r>
                      <a:endParaRPr sz="1200"/>
                    </a:p>
                  </a:txBody>
                  <a:tcPr marT="91425" marB="91425" marR="91425" marL="91425" anchor="ctr"/>
                </a:tc>
                <a:tc>
                  <a:txBody>
                    <a:bodyPr/>
                    <a:lstStyle/>
                    <a:p>
                      <a:pPr indent="0" lvl="0" marL="0" rtl="0" algn="l">
                        <a:spcBef>
                          <a:spcPts val="0"/>
                        </a:spcBef>
                        <a:spcAft>
                          <a:spcPts val="0"/>
                        </a:spcAft>
                        <a:buNone/>
                      </a:pPr>
                      <a:r>
                        <a:rPr lang="en" sz="1200"/>
                        <a:t>Inherited disease (e.g. Lynch, FAP, </a:t>
                      </a:r>
                      <a:r>
                        <a:rPr lang="en" sz="1150">
                          <a:solidFill>
                            <a:srgbClr val="1E1E23"/>
                          </a:solidFill>
                          <a:highlight>
                            <a:srgbClr val="FFFFFF"/>
                          </a:highlight>
                        </a:rPr>
                        <a:t>Peutz-Jeghers</a:t>
                      </a:r>
                      <a:r>
                        <a:rPr lang="en" sz="1200"/>
                        <a:t>)</a:t>
                      </a:r>
                      <a:endParaRPr sz="1200"/>
                    </a:p>
                  </a:txBody>
                  <a:tcPr marT="91425" marB="91425" marR="91425" marL="91425" anchor="ctr"/>
                </a:tc>
              </a:tr>
              <a:tr h="404425">
                <a:tc>
                  <a:txBody>
                    <a:bodyPr/>
                    <a:lstStyle/>
                    <a:p>
                      <a:pPr indent="0" lvl="0" marL="0" rtl="0" algn="l">
                        <a:spcBef>
                          <a:spcPts val="0"/>
                        </a:spcBef>
                        <a:spcAft>
                          <a:spcPts val="0"/>
                        </a:spcAft>
                        <a:buNone/>
                      </a:pPr>
                      <a:r>
                        <a:rPr lang="en" sz="1200"/>
                        <a:t>Poorly-</a:t>
                      </a:r>
                      <a:r>
                        <a:rPr lang="en" sz="1200"/>
                        <a:t>controlled</a:t>
                      </a:r>
                      <a:r>
                        <a:rPr lang="en" sz="1200"/>
                        <a:t> type 2 diabetes</a:t>
                      </a:r>
                      <a:endParaRPr sz="1200"/>
                    </a:p>
                  </a:txBody>
                  <a:tcPr marT="91425" marB="91425" marR="91425" marL="91425" anchor="ctr"/>
                </a:tc>
                <a:tc>
                  <a:txBody>
                    <a:bodyPr/>
                    <a:lstStyle/>
                    <a:p>
                      <a:pPr indent="0" lvl="0" marL="0" rtl="0" algn="l">
                        <a:spcBef>
                          <a:spcPts val="0"/>
                        </a:spcBef>
                        <a:spcAft>
                          <a:spcPts val="0"/>
                        </a:spcAft>
                        <a:buNone/>
                      </a:pPr>
                      <a:r>
                        <a:rPr lang="en" sz="1200"/>
                        <a:t>Type 2 diabetes</a:t>
                      </a:r>
                      <a:endParaRPr sz="1200"/>
                    </a:p>
                  </a:txBody>
                  <a:tcPr marT="91425" marB="91425" marR="91425" marL="91425"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to expect with menopause </a:t>
            </a:r>
            <a:endParaRPr/>
          </a:p>
        </p:txBody>
      </p:sp>
      <p:sp>
        <p:nvSpPr>
          <p:cNvPr id="284" name="Google Shape;284;p14"/>
          <p:cNvSpPr txBox="1"/>
          <p:nvPr>
            <p:ph idx="1" type="body"/>
          </p:nvPr>
        </p:nvSpPr>
        <p:spPr>
          <a:xfrm>
            <a:off x="1303800" y="1653875"/>
            <a:ext cx="7030500" cy="2541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Before menopause there is a period of time that the </a:t>
            </a:r>
            <a:r>
              <a:rPr lang="en"/>
              <a:t>body</a:t>
            </a:r>
            <a:r>
              <a:rPr lang="en"/>
              <a:t> begins to undergo gradual changes that ultimately lead to menopause.</a:t>
            </a:r>
            <a:endParaRPr/>
          </a:p>
          <a:p>
            <a:pPr indent="0" lvl="0" marL="0" rtl="0" algn="l">
              <a:spcBef>
                <a:spcPts val="1200"/>
              </a:spcBef>
              <a:spcAft>
                <a:spcPts val="0"/>
              </a:spcAft>
              <a:buNone/>
            </a:pPr>
            <a:r>
              <a:rPr lang="en"/>
              <a:t>Some common </a:t>
            </a:r>
            <a:r>
              <a:rPr lang="en"/>
              <a:t>experiences that you can expect include</a:t>
            </a:r>
            <a:r>
              <a:rPr lang="en"/>
              <a:t>: </a:t>
            </a:r>
            <a:endParaRPr/>
          </a:p>
          <a:p>
            <a:pPr indent="-311150" lvl="0" marL="457200" rtl="0" algn="l">
              <a:spcBef>
                <a:spcPts val="1200"/>
              </a:spcBef>
              <a:spcAft>
                <a:spcPts val="0"/>
              </a:spcAft>
              <a:buSzPts val="1300"/>
              <a:buChar char="-"/>
            </a:pPr>
            <a:r>
              <a:rPr lang="en"/>
              <a:t>Irregular periods</a:t>
            </a:r>
            <a:endParaRPr/>
          </a:p>
          <a:p>
            <a:pPr indent="-311150" lvl="0" marL="457200" rtl="0" algn="l">
              <a:spcBef>
                <a:spcPts val="0"/>
              </a:spcBef>
              <a:spcAft>
                <a:spcPts val="0"/>
              </a:spcAft>
              <a:buSzPts val="1300"/>
              <a:buChar char="-"/>
            </a:pPr>
            <a:r>
              <a:rPr lang="en"/>
              <a:t>Hot flashes</a:t>
            </a:r>
            <a:endParaRPr/>
          </a:p>
          <a:p>
            <a:pPr indent="-311150" lvl="0" marL="457200" rtl="0" algn="l">
              <a:spcBef>
                <a:spcPts val="0"/>
              </a:spcBef>
              <a:spcAft>
                <a:spcPts val="0"/>
              </a:spcAft>
              <a:buSzPts val="1300"/>
              <a:buChar char="-"/>
            </a:pPr>
            <a:r>
              <a:rPr lang="en"/>
              <a:t>Vaginal dryness</a:t>
            </a:r>
            <a:endParaRPr/>
          </a:p>
          <a:p>
            <a:pPr indent="-311150" lvl="0" marL="457200" rtl="0" algn="l">
              <a:spcBef>
                <a:spcPts val="0"/>
              </a:spcBef>
              <a:spcAft>
                <a:spcPts val="0"/>
              </a:spcAft>
              <a:buSzPts val="1300"/>
              <a:buChar char="-"/>
            </a:pPr>
            <a:r>
              <a:rPr lang="en"/>
              <a:t>Sleep disturbances</a:t>
            </a:r>
            <a:endParaRPr/>
          </a:p>
          <a:p>
            <a:pPr indent="-311150" lvl="0" marL="457200" rtl="0" algn="l">
              <a:spcBef>
                <a:spcPts val="0"/>
              </a:spcBef>
              <a:spcAft>
                <a:spcPts val="0"/>
              </a:spcAft>
              <a:buSzPts val="1300"/>
              <a:buChar char="-"/>
            </a:pPr>
            <a:r>
              <a:rPr lang="en"/>
              <a:t>Mood swings</a:t>
            </a:r>
            <a:endParaRPr/>
          </a:p>
          <a:p>
            <a:pPr indent="0" lvl="0" marL="0" rtl="0" algn="l">
              <a:spcBef>
                <a:spcPts val="1200"/>
              </a:spcBef>
              <a:spcAft>
                <a:spcPts val="1200"/>
              </a:spcAft>
              <a:buNone/>
            </a:pPr>
            <a:r>
              <a:rPr lang="en"/>
              <a:t>Menopause is 12 months </a:t>
            </a:r>
            <a:r>
              <a:rPr lang="en"/>
              <a:t>without</a:t>
            </a:r>
            <a:r>
              <a:rPr lang="en"/>
              <a:t> a period, in the absence of other medical conditions. This is a normal and natural process for women as they age!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Breast Cancer</a:t>
            </a:r>
            <a:endParaRPr/>
          </a:p>
        </p:txBody>
      </p:sp>
      <p:sp>
        <p:nvSpPr>
          <p:cNvPr id="402" name="Google Shape;402;p32"/>
          <p:cNvSpPr txBox="1"/>
          <p:nvPr/>
        </p:nvSpPr>
        <p:spPr>
          <a:xfrm>
            <a:off x="2014350" y="1516675"/>
            <a:ext cx="5115300" cy="22779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A 24 year old woman comes to the doctor asking about routine screening. Her father was diagnosed with colon cancer at age 43. When should she schedule her first colonoscopy?</a:t>
            </a:r>
            <a:endParaRPr sz="1700"/>
          </a:p>
          <a:p>
            <a:pPr indent="-336550" lvl="0" marL="457200" rtl="0" algn="l">
              <a:spcBef>
                <a:spcPts val="0"/>
              </a:spcBef>
              <a:spcAft>
                <a:spcPts val="0"/>
              </a:spcAft>
              <a:buSzPts val="1700"/>
              <a:buAutoNum type="alphaLcPeriod"/>
            </a:pPr>
            <a:r>
              <a:rPr lang="en" sz="1700"/>
              <a:t>Now, at 24</a:t>
            </a:r>
            <a:endParaRPr sz="1700"/>
          </a:p>
          <a:p>
            <a:pPr indent="-336550" lvl="0" marL="457200" rtl="0" algn="l">
              <a:spcBef>
                <a:spcPts val="0"/>
              </a:spcBef>
              <a:spcAft>
                <a:spcPts val="0"/>
              </a:spcAft>
              <a:buSzPts val="1700"/>
              <a:buAutoNum type="alphaLcPeriod"/>
            </a:pPr>
            <a:r>
              <a:rPr lang="en" sz="1700"/>
              <a:t>33 years</a:t>
            </a:r>
            <a:endParaRPr sz="1700"/>
          </a:p>
          <a:p>
            <a:pPr indent="-336550" lvl="0" marL="457200" rtl="0" algn="l">
              <a:spcBef>
                <a:spcPts val="0"/>
              </a:spcBef>
              <a:spcAft>
                <a:spcPts val="0"/>
              </a:spcAft>
              <a:buSzPts val="1700"/>
              <a:buAutoNum type="alphaLcPeriod"/>
            </a:pPr>
            <a:r>
              <a:rPr lang="en" sz="1700"/>
              <a:t>43 years</a:t>
            </a:r>
            <a:endParaRPr sz="1700"/>
          </a:p>
          <a:p>
            <a:pPr indent="-336550" lvl="0" marL="457200" rtl="0" algn="l">
              <a:spcBef>
                <a:spcPts val="0"/>
              </a:spcBef>
              <a:spcAft>
                <a:spcPts val="0"/>
              </a:spcAft>
              <a:buSzPts val="1700"/>
              <a:buAutoNum type="alphaLcPeriod"/>
            </a:pPr>
            <a:r>
              <a:rPr lang="en" sz="1700"/>
              <a:t>45 years</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Breast Cancer</a:t>
            </a:r>
            <a:endParaRPr/>
          </a:p>
        </p:txBody>
      </p:sp>
      <p:sp>
        <p:nvSpPr>
          <p:cNvPr id="408" name="Google Shape;408;p33"/>
          <p:cNvSpPr txBox="1"/>
          <p:nvPr/>
        </p:nvSpPr>
        <p:spPr>
          <a:xfrm>
            <a:off x="2014350" y="1516675"/>
            <a:ext cx="5115300" cy="22779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A 24 year old woman comes to the doctor asking about routine screening. Her father was diagnosed with colon cancer at age 43. When should she schedule her first colonoscopy?</a:t>
            </a:r>
            <a:endParaRPr sz="1700"/>
          </a:p>
          <a:p>
            <a:pPr indent="-336550" lvl="0" marL="457200" rtl="0" algn="l">
              <a:spcBef>
                <a:spcPts val="0"/>
              </a:spcBef>
              <a:spcAft>
                <a:spcPts val="0"/>
              </a:spcAft>
              <a:buSzPts val="1700"/>
              <a:buAutoNum type="alphaLcPeriod"/>
            </a:pPr>
            <a:r>
              <a:rPr lang="en" sz="1700"/>
              <a:t>Now, at 24</a:t>
            </a:r>
            <a:endParaRPr sz="1700"/>
          </a:p>
          <a:p>
            <a:pPr indent="-336550" lvl="0" marL="457200" rtl="0" algn="l">
              <a:spcBef>
                <a:spcPts val="0"/>
              </a:spcBef>
              <a:spcAft>
                <a:spcPts val="0"/>
              </a:spcAft>
              <a:buSzPts val="1700"/>
              <a:buAutoNum type="alphaLcPeriod"/>
            </a:pPr>
            <a:r>
              <a:rPr lang="en" sz="1700">
                <a:highlight>
                  <a:srgbClr val="FFFF00"/>
                </a:highlight>
              </a:rPr>
              <a:t>33 years</a:t>
            </a:r>
            <a:endParaRPr sz="1700">
              <a:highlight>
                <a:srgbClr val="FFFF00"/>
              </a:highlight>
            </a:endParaRPr>
          </a:p>
          <a:p>
            <a:pPr indent="-336550" lvl="0" marL="457200" rtl="0" algn="l">
              <a:spcBef>
                <a:spcPts val="0"/>
              </a:spcBef>
              <a:spcAft>
                <a:spcPts val="0"/>
              </a:spcAft>
              <a:buSzPts val="1700"/>
              <a:buAutoNum type="alphaLcPeriod"/>
            </a:pPr>
            <a:r>
              <a:rPr lang="en" sz="1700"/>
              <a:t>43 years</a:t>
            </a:r>
            <a:endParaRPr sz="1700"/>
          </a:p>
          <a:p>
            <a:pPr indent="-336550" lvl="0" marL="457200" rtl="0" algn="l">
              <a:spcBef>
                <a:spcPts val="0"/>
              </a:spcBef>
              <a:spcAft>
                <a:spcPts val="0"/>
              </a:spcAft>
              <a:buSzPts val="1700"/>
              <a:buAutoNum type="alphaLcPeriod"/>
            </a:pPr>
            <a:r>
              <a:rPr lang="en" sz="1700"/>
              <a:t>45 years</a:t>
            </a:r>
            <a:endParaRPr sz="1700"/>
          </a:p>
        </p:txBody>
      </p:sp>
      <p:sp>
        <p:nvSpPr>
          <p:cNvPr id="409" name="Google Shape;409;p33"/>
          <p:cNvSpPr txBox="1"/>
          <p:nvPr/>
        </p:nvSpPr>
        <p:spPr>
          <a:xfrm>
            <a:off x="356400" y="3928300"/>
            <a:ext cx="8431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Individuals with a </a:t>
            </a:r>
            <a:r>
              <a:rPr b="1" lang="en"/>
              <a:t>first-degree relative</a:t>
            </a:r>
            <a:r>
              <a:rPr lang="en"/>
              <a:t> who have or had colorectal cancer should start regular screening </a:t>
            </a:r>
            <a:r>
              <a:rPr b="1" lang="en"/>
              <a:t>earlier</a:t>
            </a:r>
            <a:r>
              <a:rPr lang="en"/>
              <a:t>, at </a:t>
            </a:r>
            <a:r>
              <a:rPr b="1" lang="en"/>
              <a:t>age 40 or 10 years before </a:t>
            </a:r>
            <a:r>
              <a:rPr lang="en"/>
              <a:t>the age at which the relative received their diagnosis. Colonoscopies in these high-risk patients should be repeated </a:t>
            </a:r>
            <a:r>
              <a:rPr b="1" lang="en"/>
              <a:t>every 5 years</a:t>
            </a:r>
            <a:r>
              <a:rPr lang="en"/>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Cholesterol</a:t>
            </a:r>
            <a:endParaRPr/>
          </a:p>
        </p:txBody>
      </p:sp>
      <p:sp>
        <p:nvSpPr>
          <p:cNvPr id="415" name="Google Shape;415;p34"/>
          <p:cNvSpPr txBox="1"/>
          <p:nvPr/>
        </p:nvSpPr>
        <p:spPr>
          <a:xfrm>
            <a:off x="1855050" y="1563600"/>
            <a:ext cx="5433900" cy="20163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A 41 year old woman comes to the doctor’s office to discuss the results of her cholesterol screening test. She asks the doctor about the normal range of total cholesterol levels. What should the doctor tell her?</a:t>
            </a:r>
            <a:endParaRPr sz="1700"/>
          </a:p>
          <a:p>
            <a:pPr indent="-336550" lvl="0" marL="457200" rtl="0" algn="l">
              <a:spcBef>
                <a:spcPts val="0"/>
              </a:spcBef>
              <a:spcAft>
                <a:spcPts val="0"/>
              </a:spcAft>
              <a:buSzPts val="1700"/>
              <a:buAutoNum type="alphaLcPeriod"/>
            </a:pPr>
            <a:r>
              <a:rPr lang="en" sz="1700"/>
              <a:t>&lt;200 mg/dL</a:t>
            </a:r>
            <a:endParaRPr sz="1700"/>
          </a:p>
          <a:p>
            <a:pPr indent="-336550" lvl="0" marL="457200" rtl="0" algn="l">
              <a:spcBef>
                <a:spcPts val="0"/>
              </a:spcBef>
              <a:spcAft>
                <a:spcPts val="0"/>
              </a:spcAft>
              <a:buSzPts val="1700"/>
              <a:buAutoNum type="alphaLcPeriod"/>
            </a:pPr>
            <a:r>
              <a:rPr lang="en" sz="1700"/>
              <a:t>200-239 mg/dL</a:t>
            </a:r>
            <a:endParaRPr sz="1700"/>
          </a:p>
          <a:p>
            <a:pPr indent="-336550" lvl="0" marL="457200" rtl="0" algn="l">
              <a:spcBef>
                <a:spcPts val="0"/>
              </a:spcBef>
              <a:spcAft>
                <a:spcPts val="0"/>
              </a:spcAft>
              <a:buSzPts val="1700"/>
              <a:buAutoNum type="alphaLcPeriod"/>
            </a:pPr>
            <a:r>
              <a:rPr lang="en" sz="1700"/>
              <a:t>&gt;240 mg/dL</a:t>
            </a:r>
            <a:endParaRPr sz="1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Cholesterol</a:t>
            </a:r>
            <a:endParaRPr/>
          </a:p>
        </p:txBody>
      </p:sp>
      <p:sp>
        <p:nvSpPr>
          <p:cNvPr id="421" name="Google Shape;421;p35"/>
          <p:cNvSpPr txBox="1"/>
          <p:nvPr/>
        </p:nvSpPr>
        <p:spPr>
          <a:xfrm>
            <a:off x="1855050" y="1563600"/>
            <a:ext cx="5433900" cy="20163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A 41 year old woman comes to the doctor’s office to discuss the results of her cholesterol screening test. She asks the doctor about the normal range of total cholesterol levels. What should the doctor tell her?</a:t>
            </a:r>
            <a:endParaRPr sz="1700"/>
          </a:p>
          <a:p>
            <a:pPr indent="-336550" lvl="0" marL="457200" rtl="0" algn="l">
              <a:spcBef>
                <a:spcPts val="0"/>
              </a:spcBef>
              <a:spcAft>
                <a:spcPts val="0"/>
              </a:spcAft>
              <a:buSzPts val="1700"/>
              <a:buAutoNum type="alphaLcPeriod"/>
            </a:pPr>
            <a:r>
              <a:rPr lang="en" sz="1700">
                <a:highlight>
                  <a:srgbClr val="FFFF00"/>
                </a:highlight>
              </a:rPr>
              <a:t>&lt;200 mg/dL</a:t>
            </a:r>
            <a:endParaRPr sz="1700">
              <a:highlight>
                <a:srgbClr val="FFFF00"/>
              </a:highlight>
            </a:endParaRPr>
          </a:p>
          <a:p>
            <a:pPr indent="-336550" lvl="0" marL="457200" rtl="0" algn="l">
              <a:spcBef>
                <a:spcPts val="0"/>
              </a:spcBef>
              <a:spcAft>
                <a:spcPts val="0"/>
              </a:spcAft>
              <a:buSzPts val="1700"/>
              <a:buAutoNum type="alphaLcPeriod"/>
            </a:pPr>
            <a:r>
              <a:rPr lang="en" sz="1700"/>
              <a:t>200-239 mg/dL  </a:t>
            </a:r>
            <a:r>
              <a:rPr b="1" lang="en" sz="1700">
                <a:solidFill>
                  <a:srgbClr val="CC0000"/>
                </a:solidFill>
              </a:rPr>
              <a:t>Borderline High</a:t>
            </a:r>
            <a:endParaRPr b="1" sz="1700">
              <a:solidFill>
                <a:srgbClr val="CC0000"/>
              </a:solidFill>
            </a:endParaRPr>
          </a:p>
          <a:p>
            <a:pPr indent="-336550" lvl="0" marL="457200" rtl="0" algn="l">
              <a:spcBef>
                <a:spcPts val="0"/>
              </a:spcBef>
              <a:spcAft>
                <a:spcPts val="0"/>
              </a:spcAft>
              <a:buSzPts val="1700"/>
              <a:buAutoNum type="alphaLcPeriod"/>
            </a:pPr>
            <a:r>
              <a:rPr lang="en" sz="1700"/>
              <a:t>&gt;240 mg/dL  </a:t>
            </a:r>
            <a:r>
              <a:rPr b="1" lang="en" sz="1700">
                <a:solidFill>
                  <a:srgbClr val="CC0000"/>
                </a:solidFill>
              </a:rPr>
              <a:t>High</a:t>
            </a:r>
            <a:endParaRPr b="1" sz="1700">
              <a:solidFill>
                <a:srgbClr val="CC0000"/>
              </a:solidFill>
            </a:endParaRPr>
          </a:p>
        </p:txBody>
      </p:sp>
      <p:sp>
        <p:nvSpPr>
          <p:cNvPr id="422" name="Google Shape;422;p35"/>
          <p:cNvSpPr txBox="1"/>
          <p:nvPr/>
        </p:nvSpPr>
        <p:spPr>
          <a:xfrm>
            <a:off x="356400" y="3824700"/>
            <a:ext cx="8431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Women should have their cholesterol levels checked starting at </a:t>
            </a:r>
            <a:r>
              <a:rPr b="1" lang="en"/>
              <a:t>age 45</a:t>
            </a:r>
            <a:r>
              <a:rPr lang="en"/>
              <a:t>, or </a:t>
            </a:r>
            <a:r>
              <a:rPr b="1" lang="en"/>
              <a:t>age 40</a:t>
            </a:r>
            <a:r>
              <a:rPr lang="en"/>
              <a:t> in women with </a:t>
            </a:r>
            <a:r>
              <a:rPr b="1" lang="en"/>
              <a:t>risk factors for cardiovascular disease</a:t>
            </a:r>
            <a:r>
              <a:rPr lang="en"/>
              <a:t> (e.g. diabetes, high blood pressure, kidney disease, smoking, family history of heart or cardiovascular disease). Blood lipid panels should be repeated every 5 years, or sooner if indicated by your doctor.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Cholesterol</a:t>
            </a:r>
            <a:endParaRPr/>
          </a:p>
        </p:txBody>
      </p:sp>
      <p:sp>
        <p:nvSpPr>
          <p:cNvPr id="428" name="Google Shape;428;p36"/>
          <p:cNvSpPr txBox="1"/>
          <p:nvPr/>
        </p:nvSpPr>
        <p:spPr>
          <a:xfrm>
            <a:off x="1855050" y="1563600"/>
            <a:ext cx="5433900" cy="14931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Which of the following is NOT a type of cholesterol?</a:t>
            </a:r>
            <a:endParaRPr sz="1700"/>
          </a:p>
          <a:p>
            <a:pPr indent="-336550" lvl="0" marL="457200" rtl="0" algn="l">
              <a:spcBef>
                <a:spcPts val="0"/>
              </a:spcBef>
              <a:spcAft>
                <a:spcPts val="0"/>
              </a:spcAft>
              <a:buSzPts val="1700"/>
              <a:buAutoNum type="alphaLcPeriod"/>
            </a:pPr>
            <a:r>
              <a:rPr lang="en" sz="1700"/>
              <a:t>Triglycerides</a:t>
            </a:r>
            <a:endParaRPr sz="1700"/>
          </a:p>
          <a:p>
            <a:pPr indent="-336550" lvl="0" marL="457200" rtl="0" algn="l">
              <a:spcBef>
                <a:spcPts val="0"/>
              </a:spcBef>
              <a:spcAft>
                <a:spcPts val="0"/>
              </a:spcAft>
              <a:buSzPts val="1700"/>
              <a:buAutoNum type="alphaLcPeriod"/>
            </a:pPr>
            <a:r>
              <a:rPr lang="en" sz="1700"/>
              <a:t>HDL</a:t>
            </a:r>
            <a:endParaRPr sz="1700"/>
          </a:p>
          <a:p>
            <a:pPr indent="-336550" lvl="0" marL="457200" rtl="0" algn="l">
              <a:spcBef>
                <a:spcPts val="0"/>
              </a:spcBef>
              <a:spcAft>
                <a:spcPts val="0"/>
              </a:spcAft>
              <a:buSzPts val="1700"/>
              <a:buAutoNum type="alphaLcPeriod"/>
            </a:pPr>
            <a:r>
              <a:rPr lang="en" sz="1700"/>
              <a:t>LDL</a:t>
            </a:r>
            <a:endParaRPr sz="1700"/>
          </a:p>
          <a:p>
            <a:pPr indent="-336550" lvl="0" marL="457200" rtl="0" algn="l">
              <a:spcBef>
                <a:spcPts val="0"/>
              </a:spcBef>
              <a:spcAft>
                <a:spcPts val="0"/>
              </a:spcAft>
              <a:buClr>
                <a:srgbClr val="1B1B1B"/>
              </a:buClr>
              <a:buSzPts val="1700"/>
              <a:buAutoNum type="alphaLcPeriod"/>
            </a:pPr>
            <a:r>
              <a:rPr lang="en" sz="1700">
                <a:solidFill>
                  <a:srgbClr val="1B1B1B"/>
                </a:solidFill>
              </a:rPr>
              <a:t>Ferritin</a:t>
            </a:r>
            <a:endParaRPr sz="1700">
              <a:solidFill>
                <a:srgbClr val="1B1B1B"/>
              </a:solidFill>
            </a:endParaRPr>
          </a:p>
        </p:txBody>
      </p:sp>
      <p:sp>
        <p:nvSpPr>
          <p:cNvPr id="429" name="Google Shape;429;p36"/>
          <p:cNvSpPr txBox="1"/>
          <p:nvPr/>
        </p:nvSpPr>
        <p:spPr>
          <a:xfrm>
            <a:off x="356400" y="3824700"/>
            <a:ext cx="843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Cholesterol</a:t>
            </a:r>
            <a:endParaRPr/>
          </a:p>
        </p:txBody>
      </p:sp>
      <p:sp>
        <p:nvSpPr>
          <p:cNvPr id="435" name="Google Shape;435;p37"/>
          <p:cNvSpPr txBox="1"/>
          <p:nvPr/>
        </p:nvSpPr>
        <p:spPr>
          <a:xfrm>
            <a:off x="1855050" y="1563600"/>
            <a:ext cx="5433900" cy="1493100"/>
          </a:xfrm>
          <a:prstGeom prst="rect">
            <a:avLst/>
          </a:prstGeom>
          <a:gradFill>
            <a:gsLst>
              <a:gs pos="0">
                <a:srgbClr val="D4E5F5"/>
              </a:gs>
              <a:gs pos="100000">
                <a:srgbClr val="70A4D5"/>
              </a:gs>
            </a:gsLst>
            <a:lin ang="5400012" scaled="0"/>
          </a:gra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t>Which of the following is </a:t>
            </a:r>
            <a:r>
              <a:rPr i="1" lang="en" sz="1700"/>
              <a:t>NOT</a:t>
            </a:r>
            <a:r>
              <a:rPr lang="en" sz="1700"/>
              <a:t> a type of cholesterol?</a:t>
            </a:r>
            <a:endParaRPr sz="1700"/>
          </a:p>
          <a:p>
            <a:pPr indent="-336550" lvl="0" marL="457200" rtl="0" algn="l">
              <a:spcBef>
                <a:spcPts val="0"/>
              </a:spcBef>
              <a:spcAft>
                <a:spcPts val="0"/>
              </a:spcAft>
              <a:buSzPts val="1700"/>
              <a:buAutoNum type="alphaLcPeriod"/>
            </a:pPr>
            <a:r>
              <a:rPr lang="en" sz="1700"/>
              <a:t>Triglycerides</a:t>
            </a:r>
            <a:endParaRPr sz="1700"/>
          </a:p>
          <a:p>
            <a:pPr indent="-336550" lvl="0" marL="457200" rtl="0" algn="l">
              <a:spcBef>
                <a:spcPts val="0"/>
              </a:spcBef>
              <a:spcAft>
                <a:spcPts val="0"/>
              </a:spcAft>
              <a:buSzPts val="1700"/>
              <a:buAutoNum type="alphaLcPeriod"/>
            </a:pPr>
            <a:r>
              <a:rPr lang="en" sz="1700"/>
              <a:t>HDL</a:t>
            </a:r>
            <a:endParaRPr sz="1700"/>
          </a:p>
          <a:p>
            <a:pPr indent="-336550" lvl="0" marL="457200" rtl="0" algn="l">
              <a:spcBef>
                <a:spcPts val="0"/>
              </a:spcBef>
              <a:spcAft>
                <a:spcPts val="0"/>
              </a:spcAft>
              <a:buSzPts val="1700"/>
              <a:buAutoNum type="alphaLcPeriod"/>
            </a:pPr>
            <a:r>
              <a:rPr lang="en" sz="1700"/>
              <a:t>LDL</a:t>
            </a:r>
            <a:endParaRPr sz="1700"/>
          </a:p>
          <a:p>
            <a:pPr indent="-336550" lvl="0" marL="457200" rtl="0" algn="l">
              <a:spcBef>
                <a:spcPts val="0"/>
              </a:spcBef>
              <a:spcAft>
                <a:spcPts val="0"/>
              </a:spcAft>
              <a:buClr>
                <a:schemeClr val="dk1"/>
              </a:buClr>
              <a:buSzPts val="1700"/>
              <a:buAutoNum type="alphaLcPeriod"/>
            </a:pPr>
            <a:r>
              <a:rPr lang="en" sz="1700">
                <a:solidFill>
                  <a:schemeClr val="dk1"/>
                </a:solidFill>
                <a:highlight>
                  <a:srgbClr val="FFFF00"/>
                </a:highlight>
              </a:rPr>
              <a:t>Ferritin</a:t>
            </a:r>
            <a:endParaRPr sz="1700">
              <a:highlight>
                <a:srgbClr val="FFFF00"/>
              </a:highlight>
            </a:endParaRPr>
          </a:p>
        </p:txBody>
      </p:sp>
      <p:sp>
        <p:nvSpPr>
          <p:cNvPr id="436" name="Google Shape;436;p37"/>
          <p:cNvSpPr txBox="1"/>
          <p:nvPr/>
        </p:nvSpPr>
        <p:spPr>
          <a:xfrm>
            <a:off x="356400" y="3824700"/>
            <a:ext cx="8431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Ferritin</a:t>
            </a:r>
            <a:r>
              <a:rPr lang="en"/>
              <a:t> is a blood protein that contains iron. Doctors use ferritin levels to understand how much </a:t>
            </a:r>
            <a:r>
              <a:rPr b="1" lang="en"/>
              <a:t>iron</a:t>
            </a:r>
            <a:r>
              <a:rPr lang="en"/>
              <a:t> is stored in a patient’s body.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Other Health Screenings: Cholesterol</a:t>
            </a:r>
            <a:endParaRPr/>
          </a:p>
        </p:txBody>
      </p:sp>
      <p:pic>
        <p:nvPicPr>
          <p:cNvPr id="442" name="Google Shape;442;p38"/>
          <p:cNvPicPr preferRelativeResize="0"/>
          <p:nvPr/>
        </p:nvPicPr>
        <p:blipFill>
          <a:blip r:embed="rId3">
            <a:alphaModFix/>
          </a:blip>
          <a:stretch>
            <a:fillRect/>
          </a:stretch>
        </p:blipFill>
        <p:spPr>
          <a:xfrm>
            <a:off x="1026088" y="1122625"/>
            <a:ext cx="7091823" cy="3680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Health Screenings: Immunizations</a:t>
            </a:r>
            <a:endParaRPr/>
          </a:p>
        </p:txBody>
      </p:sp>
      <p:sp>
        <p:nvSpPr>
          <p:cNvPr id="448" name="Google Shape;448;p3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should I get the…</a:t>
            </a:r>
            <a:endParaRPr/>
          </a:p>
          <a:p>
            <a:pPr indent="0" lvl="0" marL="0" rtl="0" algn="l">
              <a:lnSpc>
                <a:spcPct val="150000"/>
              </a:lnSpc>
              <a:spcBef>
                <a:spcPts val="1200"/>
              </a:spcBef>
              <a:spcAft>
                <a:spcPts val="0"/>
              </a:spcAft>
              <a:buNone/>
            </a:pPr>
            <a:r>
              <a:rPr lang="en"/>
              <a:t>Influenza  vaccine?</a:t>
            </a:r>
            <a:endParaRPr/>
          </a:p>
          <a:p>
            <a:pPr indent="0" lvl="0" marL="0" rtl="0" algn="l">
              <a:lnSpc>
                <a:spcPct val="150000"/>
              </a:lnSpc>
              <a:spcBef>
                <a:spcPts val="1200"/>
              </a:spcBef>
              <a:spcAft>
                <a:spcPts val="0"/>
              </a:spcAft>
              <a:buNone/>
            </a:pPr>
            <a:r>
              <a:rPr lang="en"/>
              <a:t>Pneumonia vaccine?</a:t>
            </a:r>
            <a:endParaRPr/>
          </a:p>
          <a:p>
            <a:pPr indent="0" lvl="0" marL="0" rtl="0" algn="l">
              <a:lnSpc>
                <a:spcPct val="150000"/>
              </a:lnSpc>
              <a:spcBef>
                <a:spcPts val="1200"/>
              </a:spcBef>
              <a:spcAft>
                <a:spcPts val="0"/>
              </a:spcAft>
              <a:buNone/>
            </a:pPr>
            <a:r>
              <a:rPr lang="en"/>
              <a:t>Shingles vaccine?</a:t>
            </a:r>
            <a:endParaRPr/>
          </a:p>
          <a:p>
            <a:pPr indent="0" lvl="0" marL="0" rtl="0" algn="l">
              <a:lnSpc>
                <a:spcPct val="150000"/>
              </a:lnSpc>
              <a:spcBef>
                <a:spcPts val="1200"/>
              </a:spcBef>
              <a:spcAft>
                <a:spcPts val="1200"/>
              </a:spcAft>
              <a:buNone/>
            </a:pPr>
            <a:r>
              <a:rPr lang="en"/>
              <a:t>Tetanus vaccine?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Health Screenings: Immunizations</a:t>
            </a:r>
            <a:endParaRPr/>
          </a:p>
        </p:txBody>
      </p:sp>
      <p:sp>
        <p:nvSpPr>
          <p:cNvPr id="454" name="Google Shape;454;p4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When should I get the…</a:t>
            </a:r>
            <a:endParaRPr/>
          </a:p>
          <a:p>
            <a:pPr indent="0" lvl="0" marL="0" rtl="0" algn="l">
              <a:lnSpc>
                <a:spcPct val="150000"/>
              </a:lnSpc>
              <a:spcBef>
                <a:spcPts val="1200"/>
              </a:spcBef>
              <a:spcAft>
                <a:spcPts val="0"/>
              </a:spcAft>
              <a:buNone/>
            </a:pPr>
            <a:r>
              <a:rPr lang="en"/>
              <a:t>Influenza  vaccine?   </a:t>
            </a:r>
            <a:r>
              <a:rPr b="1" lang="en">
                <a:solidFill>
                  <a:srgbClr val="CC0000"/>
                </a:solidFill>
              </a:rPr>
              <a:t>Every year</a:t>
            </a:r>
            <a:endParaRPr b="1">
              <a:solidFill>
                <a:srgbClr val="CC0000"/>
              </a:solidFill>
            </a:endParaRPr>
          </a:p>
          <a:p>
            <a:pPr indent="0" lvl="0" marL="0" rtl="0" algn="l">
              <a:lnSpc>
                <a:spcPct val="150000"/>
              </a:lnSpc>
              <a:spcBef>
                <a:spcPts val="1200"/>
              </a:spcBef>
              <a:spcAft>
                <a:spcPts val="0"/>
              </a:spcAft>
              <a:buNone/>
            </a:pPr>
            <a:r>
              <a:rPr lang="en"/>
              <a:t>Pneumonia vaccine?</a:t>
            </a:r>
            <a:r>
              <a:rPr lang="en"/>
              <a:t>   </a:t>
            </a:r>
            <a:r>
              <a:rPr b="1" lang="en">
                <a:solidFill>
                  <a:srgbClr val="CC0000"/>
                </a:solidFill>
              </a:rPr>
              <a:t>Age 65</a:t>
            </a:r>
            <a:endParaRPr/>
          </a:p>
          <a:p>
            <a:pPr indent="0" lvl="0" marL="0" rtl="0" algn="l">
              <a:lnSpc>
                <a:spcPct val="150000"/>
              </a:lnSpc>
              <a:spcBef>
                <a:spcPts val="1200"/>
              </a:spcBef>
              <a:spcAft>
                <a:spcPts val="0"/>
              </a:spcAft>
              <a:buNone/>
            </a:pPr>
            <a:r>
              <a:rPr lang="en"/>
              <a:t>Shingles vaccine?</a:t>
            </a:r>
            <a:r>
              <a:rPr lang="en"/>
              <a:t>   </a:t>
            </a:r>
            <a:r>
              <a:rPr b="1" lang="en">
                <a:solidFill>
                  <a:srgbClr val="CC0000"/>
                </a:solidFill>
              </a:rPr>
              <a:t>Age 50</a:t>
            </a:r>
            <a:endParaRPr/>
          </a:p>
          <a:p>
            <a:pPr indent="0" lvl="0" marL="0" rtl="0" algn="l">
              <a:lnSpc>
                <a:spcPct val="150000"/>
              </a:lnSpc>
              <a:spcBef>
                <a:spcPts val="1200"/>
              </a:spcBef>
              <a:spcAft>
                <a:spcPts val="1200"/>
              </a:spcAft>
              <a:buNone/>
            </a:pPr>
            <a:r>
              <a:rPr lang="en"/>
              <a:t>Tetanus vaccine?</a:t>
            </a:r>
            <a:r>
              <a:rPr lang="en"/>
              <a:t>   </a:t>
            </a:r>
            <a:r>
              <a:rPr b="1" lang="en">
                <a:solidFill>
                  <a:srgbClr val="CC0000"/>
                </a:solidFill>
              </a:rPr>
              <a:t>Tdap once in life, Td booster every 10 years</a:t>
            </a:r>
            <a:endParaRPr/>
          </a:p>
        </p:txBody>
      </p:sp>
      <p:sp>
        <p:nvSpPr>
          <p:cNvPr id="455" name="Google Shape;455;p40"/>
          <p:cNvSpPr txBox="1"/>
          <p:nvPr/>
        </p:nvSpPr>
        <p:spPr>
          <a:xfrm>
            <a:off x="356400" y="4107325"/>
            <a:ext cx="8431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Immunizations are an effective way to prevent disease and protect the community. </a:t>
            </a:r>
            <a:r>
              <a:rPr lang="en"/>
              <a:t>Talk to your doctor about which vaccines are </a:t>
            </a:r>
            <a:r>
              <a:rPr lang="en"/>
              <a:t>recommended</a:t>
            </a:r>
            <a:r>
              <a:rPr lang="en"/>
              <a:t> for you.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Alarm signs</a:t>
            </a:r>
            <a:endParaRPr/>
          </a:p>
        </p:txBody>
      </p:sp>
      <p:sp>
        <p:nvSpPr>
          <p:cNvPr id="461" name="Google Shape;461;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Vaginal bleeding after fully entering menopause</a:t>
            </a:r>
            <a:endParaRPr/>
          </a:p>
          <a:p>
            <a:pPr indent="-311150" lvl="0" marL="457200" rtl="0" algn="l">
              <a:spcBef>
                <a:spcPts val="1200"/>
              </a:spcBef>
              <a:spcAft>
                <a:spcPts val="0"/>
              </a:spcAft>
              <a:buSzPts val="1300"/>
              <a:buChar char="●"/>
            </a:pPr>
            <a:r>
              <a:rPr lang="en"/>
              <a:t>Don’t ignore, see a gynecologist </a:t>
            </a:r>
            <a:endParaRPr/>
          </a:p>
          <a:p>
            <a:pPr indent="0" lvl="0" marL="0" rtl="0" algn="l">
              <a:spcBef>
                <a:spcPts val="1200"/>
              </a:spcBef>
              <a:spcAft>
                <a:spcPts val="0"/>
              </a:spcAft>
              <a:buNone/>
            </a:pPr>
            <a:r>
              <a:rPr lang="en"/>
              <a:t>Significant weight loss, loss of appetite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idx="1" type="body"/>
          </p:nvPr>
        </p:nvSpPr>
        <p:spPr>
          <a:xfrm>
            <a:off x="421225" y="698375"/>
            <a:ext cx="7837200" cy="411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300"/>
              <a:t>“The changes, the highs and lows, and the hormonal shifts, there is power in that.”</a:t>
            </a:r>
            <a:endParaRPr b="1" sz="1300"/>
          </a:p>
          <a:p>
            <a:pPr indent="0" lvl="0" marL="0" rtl="0" algn="l">
              <a:spcBef>
                <a:spcPts val="1200"/>
              </a:spcBef>
              <a:spcAft>
                <a:spcPts val="0"/>
              </a:spcAft>
              <a:buNone/>
            </a:pPr>
            <a:r>
              <a:rPr lang="en" sz="1300"/>
              <a:t>-Michelle Obama</a:t>
            </a:r>
            <a:endParaRPr sz="1300"/>
          </a:p>
          <a:p>
            <a:pPr indent="0" lvl="0" marL="0" rtl="0" algn="l">
              <a:spcBef>
                <a:spcPts val="1200"/>
              </a:spcBef>
              <a:spcAft>
                <a:spcPts val="0"/>
              </a:spcAft>
              <a:buNone/>
            </a:pPr>
            <a:r>
              <a:rPr b="1" lang="en" sz="1300"/>
              <a:t>“I lost myself, broken sleep and brain fog, emotional, a bit all over the place, and I was frightened.”</a:t>
            </a:r>
            <a:endParaRPr b="1" sz="1300"/>
          </a:p>
          <a:p>
            <a:pPr indent="0" lvl="0" marL="0" rtl="0" algn="l">
              <a:spcBef>
                <a:spcPts val="1200"/>
              </a:spcBef>
              <a:spcAft>
                <a:spcPts val="0"/>
              </a:spcAft>
              <a:buNone/>
            </a:pPr>
            <a:r>
              <a:rPr lang="en" sz="1300"/>
              <a:t>-Davina McCall</a:t>
            </a:r>
            <a:endParaRPr sz="1300"/>
          </a:p>
          <a:p>
            <a:pPr indent="0" lvl="0" marL="0" rtl="0" algn="l">
              <a:spcBef>
                <a:spcPts val="1200"/>
              </a:spcBef>
              <a:spcAft>
                <a:spcPts val="0"/>
              </a:spcAft>
              <a:buNone/>
            </a:pPr>
            <a:r>
              <a:rPr b="1" lang="en" sz="1300"/>
              <a:t>“If you deal with it in a healthy fashion then I think you come out the other side a better person. I’ve got so much more energy now than I ever had in my early 50s before the menopause.”</a:t>
            </a:r>
            <a:endParaRPr b="1" sz="1300"/>
          </a:p>
          <a:p>
            <a:pPr indent="0" lvl="0" marL="0" rtl="0" algn="l">
              <a:spcBef>
                <a:spcPts val="1200"/>
              </a:spcBef>
              <a:spcAft>
                <a:spcPts val="0"/>
              </a:spcAft>
              <a:buNone/>
            </a:pPr>
            <a:r>
              <a:rPr lang="en" sz="1300"/>
              <a:t>-Julie Walters</a:t>
            </a:r>
            <a:endParaRPr sz="1300"/>
          </a:p>
          <a:p>
            <a:pPr indent="0" lvl="0" marL="0" rtl="0" algn="l">
              <a:spcBef>
                <a:spcPts val="1200"/>
              </a:spcBef>
              <a:spcAft>
                <a:spcPts val="0"/>
              </a:spcAft>
              <a:buNone/>
            </a:pPr>
            <a:r>
              <a:rPr b="1" lang="en" sz="1300"/>
              <a:t>“I see menopause as the start of the next fabulous phase of life as a woman. Now is a time to "tune in" to our bodies and embrace this new chapter. If anything, I feel more myself and love my body more now, at 58 years old, than ever before.”</a:t>
            </a:r>
            <a:endParaRPr b="1" sz="1300"/>
          </a:p>
          <a:p>
            <a:pPr indent="0" lvl="0" marL="0" rtl="0" algn="l">
              <a:spcBef>
                <a:spcPts val="1200"/>
              </a:spcBef>
              <a:spcAft>
                <a:spcPts val="0"/>
              </a:spcAft>
              <a:buNone/>
            </a:pPr>
            <a:r>
              <a:rPr lang="en" sz="1300"/>
              <a:t>-Kim Cattrall</a:t>
            </a:r>
            <a:endParaRPr sz="1300"/>
          </a:p>
          <a:p>
            <a:pPr indent="0" lvl="0" marL="0" rtl="0" algn="l">
              <a:spcBef>
                <a:spcPts val="1200"/>
              </a:spcBef>
              <a:spcAft>
                <a:spcPts val="1200"/>
              </a:spcAft>
              <a:buNone/>
            </a:pPr>
            <a:r>
              <a:t/>
            </a:r>
            <a:endParaRPr sz="1200"/>
          </a:p>
        </p:txBody>
      </p:sp>
      <p:pic>
        <p:nvPicPr>
          <p:cNvPr id="290" name="Google Shape;290;p15"/>
          <p:cNvPicPr preferRelativeResize="0"/>
          <p:nvPr/>
        </p:nvPicPr>
        <p:blipFill>
          <a:blip r:embed="rId3">
            <a:alphaModFix/>
          </a:blip>
          <a:stretch>
            <a:fillRect/>
          </a:stretch>
        </p:blipFill>
        <p:spPr>
          <a:xfrm>
            <a:off x="7050150" y="232800"/>
            <a:ext cx="1984224" cy="1286099"/>
          </a:xfrm>
          <a:prstGeom prst="rect">
            <a:avLst/>
          </a:prstGeom>
          <a:noFill/>
          <a:ln>
            <a:noFill/>
          </a:ln>
        </p:spPr>
      </p:pic>
      <p:sp>
        <p:nvSpPr>
          <p:cNvPr id="291" name="Google Shape;291;p15"/>
          <p:cNvSpPr txBox="1"/>
          <p:nvPr/>
        </p:nvSpPr>
        <p:spPr>
          <a:xfrm>
            <a:off x="551325" y="150150"/>
            <a:ext cx="7900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Nunito"/>
                <a:ea typeface="Nunito"/>
                <a:cs typeface="Nunito"/>
                <a:sym typeface="Nunito"/>
              </a:rPr>
              <a:t>Experiences from real women who are post-menopausal</a:t>
            </a:r>
            <a:endParaRPr b="1" sz="1700">
              <a:latin typeface="Nunito"/>
              <a:ea typeface="Nunito"/>
              <a:cs typeface="Nunito"/>
              <a:sym typeface="Nuni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p:txBody>
      </p:sp>
      <p:sp>
        <p:nvSpPr>
          <p:cNvPr id="467" name="Google Shape;467;p4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Therapy to help with menopause symptoms</a:t>
            </a:r>
            <a:endParaRPr/>
          </a:p>
        </p:txBody>
      </p:sp>
      <p:sp>
        <p:nvSpPr>
          <p:cNvPr id="297" name="Google Shape;297;p16"/>
          <p:cNvSpPr txBox="1"/>
          <p:nvPr>
            <p:ph idx="1" type="body"/>
          </p:nvPr>
        </p:nvSpPr>
        <p:spPr>
          <a:xfrm>
            <a:off x="311700" y="1152475"/>
            <a:ext cx="5956500" cy="3416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Types of hormonal therapy</a:t>
            </a:r>
            <a:endParaRPr/>
          </a:p>
          <a:p>
            <a:pPr indent="-298450" lvl="1" marL="914400" rtl="0" algn="l">
              <a:spcBef>
                <a:spcPts val="0"/>
              </a:spcBef>
              <a:spcAft>
                <a:spcPts val="0"/>
              </a:spcAft>
              <a:buSzPts val="1100"/>
              <a:buChar char="○"/>
            </a:pPr>
            <a:r>
              <a:rPr lang="en"/>
              <a:t>Systemic estrogen: pill, skin patch, ring, gel, cream or spray form</a:t>
            </a:r>
            <a:endParaRPr/>
          </a:p>
          <a:p>
            <a:pPr indent="-298450" lvl="1" marL="914400" rtl="0" algn="l">
              <a:spcBef>
                <a:spcPts val="0"/>
              </a:spcBef>
              <a:spcAft>
                <a:spcPts val="0"/>
              </a:spcAft>
              <a:buSzPts val="1100"/>
              <a:buChar char="○"/>
            </a:pPr>
            <a:r>
              <a:rPr lang="en"/>
              <a:t>Vaginal products: cream, tablet or ring form</a:t>
            </a:r>
            <a:endParaRPr/>
          </a:p>
          <a:p>
            <a:pPr indent="-298450" lvl="1" marL="914400" rtl="0" algn="l">
              <a:spcBef>
                <a:spcPts val="0"/>
              </a:spcBef>
              <a:spcAft>
                <a:spcPts val="0"/>
              </a:spcAft>
              <a:buSzPts val="1100"/>
              <a:buChar char="○"/>
            </a:pPr>
            <a:r>
              <a:rPr lang="en"/>
              <a:t>It is important to use products with </a:t>
            </a:r>
            <a:r>
              <a:rPr lang="en"/>
              <a:t>progesterone</a:t>
            </a:r>
            <a:r>
              <a:rPr lang="en"/>
              <a:t> along with estrogen</a:t>
            </a:r>
            <a:endParaRPr/>
          </a:p>
          <a:p>
            <a:pPr indent="-311150" lvl="0" marL="457200" rtl="0" algn="l">
              <a:spcBef>
                <a:spcPts val="0"/>
              </a:spcBef>
              <a:spcAft>
                <a:spcPts val="0"/>
              </a:spcAft>
              <a:buSzPts val="1300"/>
              <a:buChar char="●"/>
            </a:pPr>
            <a:r>
              <a:rPr lang="en"/>
              <a:t>Risks with systemic therapy</a:t>
            </a:r>
            <a:endParaRPr/>
          </a:p>
          <a:p>
            <a:pPr indent="-298450" lvl="1" marL="914400" rtl="0" algn="l">
              <a:spcBef>
                <a:spcPts val="0"/>
              </a:spcBef>
              <a:spcAft>
                <a:spcPts val="0"/>
              </a:spcAft>
              <a:buSzPts val="1100"/>
              <a:buChar char="○"/>
            </a:pPr>
            <a:r>
              <a:rPr lang="en"/>
              <a:t>Heart disease, stroke, blood clots, breast cancer</a:t>
            </a:r>
            <a:endParaRPr/>
          </a:p>
          <a:p>
            <a:pPr indent="-298450" lvl="1" marL="914400" rtl="0" algn="l">
              <a:spcBef>
                <a:spcPts val="0"/>
              </a:spcBef>
              <a:spcAft>
                <a:spcPts val="0"/>
              </a:spcAft>
              <a:buSzPts val="1100"/>
              <a:buChar char="○"/>
            </a:pPr>
            <a:r>
              <a:rPr lang="en"/>
              <a:t>Risk increases with age, type of therapy, and health history</a:t>
            </a:r>
            <a:endParaRPr/>
          </a:p>
          <a:p>
            <a:pPr indent="-311150" lvl="0" marL="457200" rtl="0" algn="l">
              <a:spcBef>
                <a:spcPts val="0"/>
              </a:spcBef>
              <a:spcAft>
                <a:spcPts val="0"/>
              </a:spcAft>
              <a:buSzPts val="1300"/>
              <a:buChar char="●"/>
            </a:pPr>
            <a:r>
              <a:rPr lang="en"/>
              <a:t>Benefits of using hormonal therapy</a:t>
            </a:r>
            <a:endParaRPr/>
          </a:p>
          <a:p>
            <a:pPr indent="-298450" lvl="1" marL="914400" rtl="0" algn="l">
              <a:spcBef>
                <a:spcPts val="0"/>
              </a:spcBef>
              <a:spcAft>
                <a:spcPts val="0"/>
              </a:spcAft>
              <a:buSzPts val="1100"/>
              <a:buChar char="○"/>
            </a:pPr>
            <a:r>
              <a:rPr lang="en"/>
              <a:t>Prevents bone loss</a:t>
            </a:r>
            <a:endParaRPr/>
          </a:p>
          <a:p>
            <a:pPr indent="-298450" lvl="1" marL="914400" rtl="0" algn="l">
              <a:spcBef>
                <a:spcPts val="0"/>
              </a:spcBef>
              <a:spcAft>
                <a:spcPts val="0"/>
              </a:spcAft>
              <a:buSzPts val="1100"/>
              <a:buChar char="○"/>
            </a:pPr>
            <a:r>
              <a:rPr lang="en"/>
              <a:t>Alleviates hot flashes, vaginal dryness/itching, sleep</a:t>
            </a:r>
            <a:endParaRPr/>
          </a:p>
          <a:p>
            <a:pPr indent="-298450" lvl="1" marL="914400" rtl="0" algn="l">
              <a:spcBef>
                <a:spcPts val="0"/>
              </a:spcBef>
              <a:spcAft>
                <a:spcPts val="0"/>
              </a:spcAft>
              <a:buSzPts val="1100"/>
              <a:buChar char="○"/>
            </a:pPr>
            <a:r>
              <a:rPr lang="en"/>
              <a:t>Helps with early menopause/loss of estrogen that is important for female health</a:t>
            </a:r>
            <a:endParaRPr/>
          </a:p>
          <a:p>
            <a:pPr indent="-311150" lvl="0" marL="457200" rtl="0" algn="l">
              <a:spcBef>
                <a:spcPts val="0"/>
              </a:spcBef>
              <a:spcAft>
                <a:spcPts val="0"/>
              </a:spcAft>
              <a:buSzPts val="1300"/>
              <a:buChar char="●"/>
            </a:pPr>
            <a:r>
              <a:rPr lang="en"/>
              <a:t>Talk to your doctor :)</a:t>
            </a:r>
            <a:endParaRPr/>
          </a:p>
        </p:txBody>
      </p:sp>
      <p:pic>
        <p:nvPicPr>
          <p:cNvPr id="298" name="Google Shape;298;p16"/>
          <p:cNvPicPr preferRelativeResize="0"/>
          <p:nvPr/>
        </p:nvPicPr>
        <p:blipFill>
          <a:blip r:embed="rId3">
            <a:alphaModFix/>
          </a:blip>
          <a:stretch>
            <a:fillRect/>
          </a:stretch>
        </p:blipFill>
        <p:spPr>
          <a:xfrm>
            <a:off x="6075525" y="2033425"/>
            <a:ext cx="2926975" cy="195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type="title"/>
          </p:nvPr>
        </p:nvSpPr>
        <p:spPr>
          <a:xfrm>
            <a:off x="311700" y="212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remedies for menopausal symptoms</a:t>
            </a:r>
            <a:endParaRPr/>
          </a:p>
        </p:txBody>
      </p:sp>
      <p:sp>
        <p:nvSpPr>
          <p:cNvPr id="304" name="Google Shape;304;p17"/>
          <p:cNvSpPr txBox="1"/>
          <p:nvPr>
            <p:ph idx="1" type="body"/>
          </p:nvPr>
        </p:nvSpPr>
        <p:spPr>
          <a:xfrm>
            <a:off x="311700" y="740700"/>
            <a:ext cx="8520600" cy="42708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SzPts val="2100"/>
              <a:buChar char="●"/>
            </a:pPr>
            <a:r>
              <a:rPr lang="en" sz="2100"/>
              <a:t>If you would like to avoid using hormone therapy, other treatments include:</a:t>
            </a:r>
            <a:endParaRPr sz="2100"/>
          </a:p>
          <a:p>
            <a:pPr indent="-361950" lvl="1" marL="914400" rtl="0" algn="l">
              <a:lnSpc>
                <a:spcPct val="100000"/>
              </a:lnSpc>
              <a:spcBef>
                <a:spcPts val="0"/>
              </a:spcBef>
              <a:spcAft>
                <a:spcPts val="0"/>
              </a:spcAft>
              <a:buSzPts val="2100"/>
              <a:buChar char="○"/>
            </a:pPr>
            <a:r>
              <a:rPr lang="en" sz="2100"/>
              <a:t>Non-hormonal medication therapies</a:t>
            </a:r>
            <a:endParaRPr sz="2100"/>
          </a:p>
          <a:p>
            <a:pPr indent="-311150" lvl="2" marL="1371600" rtl="0" algn="l">
              <a:lnSpc>
                <a:spcPct val="100000"/>
              </a:lnSpc>
              <a:spcBef>
                <a:spcPts val="0"/>
              </a:spcBef>
              <a:spcAft>
                <a:spcPts val="0"/>
              </a:spcAft>
              <a:buSzPts val="1300"/>
              <a:buChar char="■"/>
            </a:pPr>
            <a:r>
              <a:rPr lang="en" sz="1300"/>
              <a:t>Medications for depression, overactive bladder (oxybutynin)</a:t>
            </a:r>
            <a:endParaRPr sz="1300"/>
          </a:p>
          <a:p>
            <a:pPr indent="-361950" lvl="1" marL="914400" rtl="0" algn="l">
              <a:lnSpc>
                <a:spcPct val="100000"/>
              </a:lnSpc>
              <a:spcBef>
                <a:spcPts val="0"/>
              </a:spcBef>
              <a:spcAft>
                <a:spcPts val="0"/>
              </a:spcAft>
              <a:buSzPts val="2100"/>
              <a:buChar char="○"/>
            </a:pPr>
            <a:r>
              <a:rPr lang="en" sz="2100"/>
              <a:t>Lifestyle modifications</a:t>
            </a:r>
            <a:endParaRPr sz="2100"/>
          </a:p>
          <a:p>
            <a:pPr indent="-311150" lvl="2" marL="1371600" rtl="0" algn="l">
              <a:lnSpc>
                <a:spcPct val="100000"/>
              </a:lnSpc>
              <a:spcBef>
                <a:spcPts val="0"/>
              </a:spcBef>
              <a:spcAft>
                <a:spcPts val="0"/>
              </a:spcAft>
              <a:buSzPts val="1300"/>
              <a:buChar char="■"/>
            </a:pPr>
            <a:r>
              <a:rPr lang="en" sz="1300"/>
              <a:t>Layer clothing and wear breathable material</a:t>
            </a:r>
            <a:endParaRPr sz="1300"/>
          </a:p>
          <a:p>
            <a:pPr indent="-311150" lvl="2" marL="1371600" rtl="0" algn="l">
              <a:lnSpc>
                <a:spcPct val="100000"/>
              </a:lnSpc>
              <a:spcBef>
                <a:spcPts val="0"/>
              </a:spcBef>
              <a:spcAft>
                <a:spcPts val="0"/>
              </a:spcAft>
              <a:buSzPts val="1300"/>
              <a:buChar char="■"/>
            </a:pPr>
            <a:r>
              <a:rPr lang="en" sz="1300"/>
              <a:t>Maintain a healthy weight and exercise</a:t>
            </a:r>
            <a:endParaRPr sz="1300"/>
          </a:p>
          <a:p>
            <a:pPr indent="-311150" lvl="2" marL="1371600" rtl="0" algn="l">
              <a:lnSpc>
                <a:spcPct val="100000"/>
              </a:lnSpc>
              <a:spcBef>
                <a:spcPts val="0"/>
              </a:spcBef>
              <a:spcAft>
                <a:spcPts val="0"/>
              </a:spcAft>
              <a:buSzPts val="1300"/>
              <a:buChar char="■"/>
            </a:pPr>
            <a:r>
              <a:rPr lang="en" sz="1300"/>
              <a:t>Avoid trigger foods (spicy foods, alcohol, fatty foods)</a:t>
            </a:r>
            <a:endParaRPr sz="1300"/>
          </a:p>
          <a:p>
            <a:pPr indent="-311150" lvl="2" marL="1371600" rtl="0" algn="l">
              <a:lnSpc>
                <a:spcPct val="100000"/>
              </a:lnSpc>
              <a:spcBef>
                <a:spcPts val="0"/>
              </a:spcBef>
              <a:spcAft>
                <a:spcPts val="0"/>
              </a:spcAft>
              <a:buSzPts val="1300"/>
              <a:buChar char="■"/>
            </a:pPr>
            <a:r>
              <a:rPr lang="en" sz="1300"/>
              <a:t>Eat regularly and try to increase your protein intake</a:t>
            </a:r>
            <a:endParaRPr sz="1300"/>
          </a:p>
          <a:p>
            <a:pPr indent="-361950" lvl="1" marL="914400" rtl="0" algn="l">
              <a:lnSpc>
                <a:spcPct val="100000"/>
              </a:lnSpc>
              <a:spcBef>
                <a:spcPts val="0"/>
              </a:spcBef>
              <a:spcAft>
                <a:spcPts val="0"/>
              </a:spcAft>
              <a:buSzPts val="2100"/>
              <a:buChar char="○"/>
            </a:pPr>
            <a:r>
              <a:rPr lang="en" sz="2100"/>
              <a:t>Natural supplements</a:t>
            </a:r>
            <a:endParaRPr sz="2100"/>
          </a:p>
          <a:p>
            <a:pPr indent="-311150" lvl="2" marL="1371600" rtl="0" algn="l">
              <a:lnSpc>
                <a:spcPct val="100000"/>
              </a:lnSpc>
              <a:spcBef>
                <a:spcPts val="0"/>
              </a:spcBef>
              <a:spcAft>
                <a:spcPts val="0"/>
              </a:spcAft>
              <a:buSzPts val="1300"/>
              <a:buChar char="■"/>
            </a:pPr>
            <a:r>
              <a:rPr lang="en" sz="1300"/>
              <a:t>Not all supplements are evidence-based, so it’s always a good idea to </a:t>
            </a:r>
            <a:r>
              <a:rPr b="1" lang="en" sz="1300"/>
              <a:t>consult with your doctor</a:t>
            </a:r>
            <a:r>
              <a:rPr lang="en" sz="1300"/>
              <a:t> before starting any new supplements.</a:t>
            </a:r>
            <a:endParaRPr sz="1300"/>
          </a:p>
          <a:p>
            <a:pPr indent="-311150" lvl="2" marL="1371600" rtl="0" algn="l">
              <a:lnSpc>
                <a:spcPct val="100000"/>
              </a:lnSpc>
              <a:spcBef>
                <a:spcPts val="0"/>
              </a:spcBef>
              <a:spcAft>
                <a:spcPts val="0"/>
              </a:spcAft>
              <a:buSzPts val="1300"/>
              <a:buChar char="■"/>
            </a:pPr>
            <a:r>
              <a:rPr lang="en" sz="1300"/>
              <a:t>Black cohosh</a:t>
            </a:r>
            <a:endParaRPr sz="1300"/>
          </a:p>
          <a:p>
            <a:pPr indent="-311150" lvl="2" marL="1371600" rtl="0" algn="l">
              <a:lnSpc>
                <a:spcPct val="100000"/>
              </a:lnSpc>
              <a:spcBef>
                <a:spcPts val="0"/>
              </a:spcBef>
              <a:spcAft>
                <a:spcPts val="0"/>
              </a:spcAft>
              <a:buSzPts val="1300"/>
              <a:buChar char="■"/>
            </a:pPr>
            <a:r>
              <a:rPr lang="en" sz="1300"/>
              <a:t>Red clover</a:t>
            </a:r>
            <a:endParaRPr sz="1300"/>
          </a:p>
          <a:p>
            <a:pPr indent="-311150" lvl="2" marL="1371600" rtl="0" algn="l">
              <a:lnSpc>
                <a:spcPct val="100000"/>
              </a:lnSpc>
              <a:spcBef>
                <a:spcPts val="0"/>
              </a:spcBef>
              <a:spcAft>
                <a:spcPts val="0"/>
              </a:spcAft>
              <a:buSzPts val="1300"/>
              <a:buChar char="■"/>
            </a:pPr>
            <a:r>
              <a:rPr lang="en" sz="1300"/>
              <a:t>Other supplements (probiotics, </a:t>
            </a:r>
            <a:r>
              <a:rPr lang="en" sz="1300">
                <a:uFill>
                  <a:noFill/>
                </a:uFill>
                <a:hlinkClick r:id="rId3"/>
              </a:rPr>
              <a:t>prebiotics</a:t>
            </a:r>
            <a:r>
              <a:rPr lang="en" sz="1300"/>
              <a:t>, cranberry extract, kava, DHEA-S, dong quai, and evening primrose oil)</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08" name="Shape 308"/>
        <p:cNvGrpSpPr/>
        <p:nvPr/>
      </p:nvGrpSpPr>
      <p:grpSpPr>
        <a:xfrm>
          <a:off x="0" y="0"/>
          <a:ext cx="0" cy="0"/>
          <a:chOff x="0" y="0"/>
          <a:chExt cx="0" cy="0"/>
        </a:xfrm>
      </p:grpSpPr>
      <p:sp>
        <p:nvSpPr>
          <p:cNvPr id="309" name="Google Shape;309;p18"/>
          <p:cNvSpPr txBox="1"/>
          <p:nvPr>
            <p:ph type="title"/>
          </p:nvPr>
        </p:nvSpPr>
        <p:spPr>
          <a:xfrm>
            <a:off x="265500" y="520200"/>
            <a:ext cx="4045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Uterine Fibroids</a:t>
            </a:r>
            <a:endParaRPr/>
          </a:p>
        </p:txBody>
      </p:sp>
      <p:sp>
        <p:nvSpPr>
          <p:cNvPr id="310" name="Google Shape;310;p18"/>
          <p:cNvSpPr txBox="1"/>
          <p:nvPr>
            <p:ph idx="2" type="body"/>
          </p:nvPr>
        </p:nvSpPr>
        <p:spPr>
          <a:xfrm>
            <a:off x="4770625" y="268700"/>
            <a:ext cx="4211400" cy="43209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20">
                <a:solidFill>
                  <a:srgbClr val="1B1B1B"/>
                </a:solidFill>
                <a:highlight>
                  <a:srgbClr val="FFFFFF"/>
                </a:highlight>
              </a:rPr>
              <a:t>Fibroids become more common as women age, especially during the 30s and 40s through menopause. After menopause, fibroids usually shrink.</a:t>
            </a:r>
            <a:endParaRPr sz="1220">
              <a:solidFill>
                <a:srgbClr val="1B1B1B"/>
              </a:solidFill>
              <a:highlight>
                <a:srgbClr val="FFFFFF"/>
              </a:highlight>
            </a:endParaRPr>
          </a:p>
          <a:p>
            <a:pPr indent="0" lvl="0" marL="0" rtl="0" algn="l">
              <a:spcBef>
                <a:spcPts val="0"/>
              </a:spcBef>
              <a:spcAft>
                <a:spcPts val="0"/>
              </a:spcAft>
              <a:buClr>
                <a:schemeClr val="dk1"/>
              </a:buClr>
              <a:buSzPts val="1100"/>
              <a:buFont typeface="Arial"/>
              <a:buNone/>
            </a:pPr>
            <a:r>
              <a:t/>
            </a:r>
            <a:endParaRPr sz="1220">
              <a:solidFill>
                <a:srgbClr val="1B1B1B"/>
              </a:solidFill>
              <a:highlight>
                <a:srgbClr val="FFFFFF"/>
              </a:highlight>
            </a:endParaRPr>
          </a:p>
          <a:p>
            <a:pPr indent="0" lvl="0" marL="0" rtl="0" algn="l">
              <a:spcBef>
                <a:spcPts val="0"/>
              </a:spcBef>
              <a:spcAft>
                <a:spcPts val="0"/>
              </a:spcAft>
              <a:buClr>
                <a:schemeClr val="dk1"/>
              </a:buClr>
              <a:buSzPts val="1100"/>
              <a:buFont typeface="Arial"/>
              <a:buNone/>
            </a:pPr>
            <a:r>
              <a:rPr lang="en" sz="1020">
                <a:solidFill>
                  <a:srgbClr val="1B1B1B"/>
                </a:solidFill>
                <a:highlight>
                  <a:srgbClr val="FFFFFF"/>
                </a:highlight>
              </a:rPr>
              <a:t>Symptoms seen with fibroids:</a:t>
            </a:r>
            <a:endParaRPr sz="1020">
              <a:solidFill>
                <a:srgbClr val="1B1B1B"/>
              </a:solidFill>
              <a:highlight>
                <a:srgbClr val="FFFFFF"/>
              </a:highlight>
            </a:endParaRPr>
          </a:p>
          <a:p>
            <a:pPr indent="-293370" lvl="0" marL="457200" rtl="0" algn="l">
              <a:spcBef>
                <a:spcPts val="0"/>
              </a:spcBef>
              <a:spcAft>
                <a:spcPts val="0"/>
              </a:spcAft>
              <a:buClr>
                <a:srgbClr val="1B1B1B"/>
              </a:buClr>
              <a:buSzPts val="1020"/>
              <a:buChar char="●"/>
            </a:pPr>
            <a:r>
              <a:rPr lang="en" sz="1020">
                <a:solidFill>
                  <a:srgbClr val="1B1B1B"/>
                </a:solidFill>
                <a:highlight>
                  <a:srgbClr val="FFFFFF"/>
                </a:highlight>
              </a:rPr>
              <a:t>Heavy bleeding (which can be heavy enough to cause low blood levels) or painful periods</a:t>
            </a:r>
            <a:endParaRPr sz="1020">
              <a:solidFill>
                <a:srgbClr val="1B1B1B"/>
              </a:solidFill>
              <a:highlight>
                <a:srgbClr val="FFFFFF"/>
              </a:highlight>
            </a:endParaRPr>
          </a:p>
          <a:p>
            <a:pPr indent="-293370" lvl="0" marL="457200" rtl="0" algn="l">
              <a:spcBef>
                <a:spcPts val="0"/>
              </a:spcBef>
              <a:spcAft>
                <a:spcPts val="0"/>
              </a:spcAft>
              <a:buClr>
                <a:srgbClr val="1B1B1B"/>
              </a:buClr>
              <a:buSzPts val="1020"/>
              <a:buChar char="●"/>
            </a:pPr>
            <a:r>
              <a:rPr lang="en" sz="1020">
                <a:solidFill>
                  <a:srgbClr val="1B1B1B"/>
                </a:solidFill>
                <a:highlight>
                  <a:srgbClr val="FFFFFF"/>
                </a:highlight>
              </a:rPr>
              <a:t>Feeling of fullness in the lower stomach area</a:t>
            </a:r>
            <a:endParaRPr sz="1020">
              <a:solidFill>
                <a:srgbClr val="1B1B1B"/>
              </a:solidFill>
              <a:highlight>
                <a:srgbClr val="FFFFFF"/>
              </a:highlight>
            </a:endParaRPr>
          </a:p>
          <a:p>
            <a:pPr indent="-293370" lvl="0" marL="457200" rtl="0" algn="l">
              <a:spcBef>
                <a:spcPts val="0"/>
              </a:spcBef>
              <a:spcAft>
                <a:spcPts val="0"/>
              </a:spcAft>
              <a:buClr>
                <a:srgbClr val="1B1B1B"/>
              </a:buClr>
              <a:buSzPts val="1020"/>
              <a:buChar char="●"/>
            </a:pPr>
            <a:r>
              <a:rPr lang="en" sz="1020">
                <a:solidFill>
                  <a:srgbClr val="1B1B1B"/>
                </a:solidFill>
                <a:highlight>
                  <a:srgbClr val="FFFFFF"/>
                </a:highlight>
              </a:rPr>
              <a:t>Enlargement of the lower stomach area</a:t>
            </a:r>
            <a:endParaRPr sz="1020">
              <a:solidFill>
                <a:srgbClr val="1B1B1B"/>
              </a:solidFill>
              <a:highlight>
                <a:srgbClr val="FFFFFF"/>
              </a:highlight>
            </a:endParaRPr>
          </a:p>
          <a:p>
            <a:pPr indent="-293370" lvl="0" marL="457200" rtl="0" algn="l">
              <a:spcBef>
                <a:spcPts val="0"/>
              </a:spcBef>
              <a:spcAft>
                <a:spcPts val="0"/>
              </a:spcAft>
              <a:buClr>
                <a:srgbClr val="1B1B1B"/>
              </a:buClr>
              <a:buSzPts val="1020"/>
              <a:buChar char="●"/>
            </a:pPr>
            <a:r>
              <a:rPr lang="en" sz="1020">
                <a:solidFill>
                  <a:srgbClr val="1B1B1B"/>
                </a:solidFill>
                <a:highlight>
                  <a:srgbClr val="FFFFFF"/>
                </a:highlight>
              </a:rPr>
              <a:t>Frequent urination</a:t>
            </a:r>
            <a:endParaRPr sz="1020">
              <a:solidFill>
                <a:srgbClr val="1B1B1B"/>
              </a:solidFill>
              <a:highlight>
                <a:srgbClr val="FFFFFF"/>
              </a:highlight>
            </a:endParaRPr>
          </a:p>
          <a:p>
            <a:pPr indent="-293370" lvl="0" marL="457200" rtl="0" algn="l">
              <a:spcBef>
                <a:spcPts val="0"/>
              </a:spcBef>
              <a:spcAft>
                <a:spcPts val="0"/>
              </a:spcAft>
              <a:buClr>
                <a:srgbClr val="1B1B1B"/>
              </a:buClr>
              <a:buSzPts val="1020"/>
              <a:buChar char="●"/>
            </a:pPr>
            <a:r>
              <a:rPr lang="en" sz="1020">
                <a:solidFill>
                  <a:srgbClr val="1B1B1B"/>
                </a:solidFill>
                <a:highlight>
                  <a:srgbClr val="FFFFFF"/>
                </a:highlight>
              </a:rPr>
              <a:t>Pain during sex</a:t>
            </a:r>
            <a:endParaRPr sz="1020">
              <a:solidFill>
                <a:srgbClr val="1B1B1B"/>
              </a:solidFill>
              <a:highlight>
                <a:srgbClr val="FFFFFF"/>
              </a:highlight>
            </a:endParaRPr>
          </a:p>
          <a:p>
            <a:pPr indent="-293370" lvl="0" marL="457200" rtl="0" algn="l">
              <a:spcBef>
                <a:spcPts val="0"/>
              </a:spcBef>
              <a:spcAft>
                <a:spcPts val="0"/>
              </a:spcAft>
              <a:buClr>
                <a:srgbClr val="1B1B1B"/>
              </a:buClr>
              <a:buSzPts val="1020"/>
              <a:buChar char="●"/>
            </a:pPr>
            <a:r>
              <a:rPr lang="en" sz="1020">
                <a:solidFill>
                  <a:srgbClr val="1B1B1B"/>
                </a:solidFill>
                <a:highlight>
                  <a:srgbClr val="FFFFFF"/>
                </a:highlight>
              </a:rPr>
              <a:t>Lower back pain</a:t>
            </a:r>
            <a:endParaRPr sz="1020">
              <a:solidFill>
                <a:srgbClr val="1B1B1B"/>
              </a:solidFill>
              <a:highlight>
                <a:srgbClr val="FFFFFF"/>
              </a:highlight>
            </a:endParaRPr>
          </a:p>
          <a:p>
            <a:pPr indent="-293370" lvl="0" marL="457200" rtl="0" algn="l">
              <a:spcBef>
                <a:spcPts val="0"/>
              </a:spcBef>
              <a:spcAft>
                <a:spcPts val="0"/>
              </a:spcAft>
              <a:buClr>
                <a:srgbClr val="1B1B1B"/>
              </a:buClr>
              <a:buSzPts val="1020"/>
              <a:buChar char="●"/>
            </a:pPr>
            <a:r>
              <a:rPr lang="en" sz="1020">
                <a:solidFill>
                  <a:srgbClr val="1B1B1B"/>
                </a:solidFill>
                <a:highlight>
                  <a:srgbClr val="FFFFFF"/>
                </a:highlight>
              </a:rPr>
              <a:t>Complications during pregnancy and labor, including a six-time greater risk of c-section</a:t>
            </a:r>
            <a:endParaRPr sz="1020">
              <a:solidFill>
                <a:srgbClr val="1B1B1B"/>
              </a:solidFill>
              <a:highlight>
                <a:srgbClr val="FFFFFF"/>
              </a:highlight>
            </a:endParaRPr>
          </a:p>
          <a:p>
            <a:pPr indent="-293370" lvl="0" marL="457200" rtl="0" algn="l">
              <a:spcBef>
                <a:spcPts val="0"/>
              </a:spcBef>
              <a:spcAft>
                <a:spcPts val="0"/>
              </a:spcAft>
              <a:buClr>
                <a:srgbClr val="1B1B1B"/>
              </a:buClr>
              <a:buSzPts val="1020"/>
              <a:buChar char="●"/>
            </a:pPr>
            <a:r>
              <a:rPr lang="en" sz="1020">
                <a:solidFill>
                  <a:srgbClr val="1B1B1B"/>
                </a:solidFill>
                <a:highlight>
                  <a:srgbClr val="FFFFFF"/>
                </a:highlight>
              </a:rPr>
              <a:t>Reproductive problems, such as infertility, which is very rare</a:t>
            </a:r>
            <a:endParaRPr sz="1020">
              <a:solidFill>
                <a:srgbClr val="1B1B1B"/>
              </a:solidFill>
              <a:highlight>
                <a:srgbClr val="FFFFFF"/>
              </a:highlight>
            </a:endParaRPr>
          </a:p>
          <a:p>
            <a:pPr indent="0" lvl="0" marL="0" rtl="0" algn="l">
              <a:spcBef>
                <a:spcPts val="0"/>
              </a:spcBef>
              <a:spcAft>
                <a:spcPts val="0"/>
              </a:spcAft>
              <a:buNone/>
            </a:pPr>
            <a:r>
              <a:t/>
            </a:r>
            <a:endParaRPr sz="1020">
              <a:solidFill>
                <a:srgbClr val="1B1B1B"/>
              </a:solidFill>
              <a:highlight>
                <a:srgbClr val="FFFFFF"/>
              </a:highlight>
            </a:endParaRPr>
          </a:p>
          <a:p>
            <a:pPr indent="0" lvl="0" marL="0" rtl="0" algn="l">
              <a:spcBef>
                <a:spcPts val="0"/>
              </a:spcBef>
              <a:spcAft>
                <a:spcPts val="0"/>
              </a:spcAft>
              <a:buClr>
                <a:schemeClr val="dk1"/>
              </a:buClr>
              <a:buSzPts val="1100"/>
              <a:buFont typeface="Arial"/>
              <a:buNone/>
            </a:pPr>
            <a:r>
              <a:rPr lang="en" sz="1220">
                <a:solidFill>
                  <a:srgbClr val="1B1B1B"/>
                </a:solidFill>
                <a:highlight>
                  <a:srgbClr val="FFFFFF"/>
                </a:highlight>
              </a:rPr>
              <a:t>Most women with fibroids do not have any symptoms. For women who do have symptoms, there are treatments that can help. Talk with your doctor about the best way to treat your fibroids.</a:t>
            </a:r>
            <a:endParaRPr sz="1220">
              <a:solidFill>
                <a:srgbClr val="1B1B1B"/>
              </a:solidFill>
              <a:highlight>
                <a:srgbClr val="FFFFFF"/>
              </a:highlight>
            </a:endParaRPr>
          </a:p>
          <a:p>
            <a:pPr indent="0" lvl="0" marL="0" rtl="0" algn="l">
              <a:lnSpc>
                <a:spcPct val="95000"/>
              </a:lnSpc>
              <a:spcBef>
                <a:spcPts val="0"/>
              </a:spcBef>
              <a:spcAft>
                <a:spcPts val="1200"/>
              </a:spcAft>
              <a:buSzPts val="935"/>
              <a:buNone/>
            </a:pPr>
            <a:r>
              <a:t/>
            </a:r>
            <a:endParaRPr sz="1020">
              <a:solidFill>
                <a:srgbClr val="1B1B1B"/>
              </a:solidFill>
              <a:highlight>
                <a:srgbClr val="FFFFFF"/>
              </a:highlight>
            </a:endParaRPr>
          </a:p>
        </p:txBody>
      </p:sp>
      <p:pic>
        <p:nvPicPr>
          <p:cNvPr id="311" name="Google Shape;311;p18"/>
          <p:cNvPicPr preferRelativeResize="0"/>
          <p:nvPr/>
        </p:nvPicPr>
        <p:blipFill>
          <a:blip r:embed="rId3">
            <a:alphaModFix/>
          </a:blip>
          <a:stretch>
            <a:fillRect/>
          </a:stretch>
        </p:blipFill>
        <p:spPr>
          <a:xfrm>
            <a:off x="537550" y="2037025"/>
            <a:ext cx="3349775" cy="2348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15" name="Shape 315"/>
        <p:cNvGrpSpPr/>
        <p:nvPr/>
      </p:nvGrpSpPr>
      <p:grpSpPr>
        <a:xfrm>
          <a:off x="0" y="0"/>
          <a:ext cx="0" cy="0"/>
          <a:chOff x="0" y="0"/>
          <a:chExt cx="0" cy="0"/>
        </a:xfrm>
      </p:grpSpPr>
      <p:sp>
        <p:nvSpPr>
          <p:cNvPr id="316" name="Google Shape;316;p19"/>
          <p:cNvSpPr txBox="1"/>
          <p:nvPr>
            <p:ph type="title"/>
          </p:nvPr>
        </p:nvSpPr>
        <p:spPr>
          <a:xfrm>
            <a:off x="271150" y="599450"/>
            <a:ext cx="4045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Urinary Incontinence</a:t>
            </a:r>
            <a:endParaRPr/>
          </a:p>
        </p:txBody>
      </p:sp>
      <p:sp>
        <p:nvSpPr>
          <p:cNvPr id="317" name="Google Shape;317;p19"/>
          <p:cNvSpPr txBox="1"/>
          <p:nvPr>
            <p:ph idx="2" type="body"/>
          </p:nvPr>
        </p:nvSpPr>
        <p:spPr>
          <a:xfrm>
            <a:off x="4770625" y="329450"/>
            <a:ext cx="4260600" cy="42600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Urinary incontinence, sometimes called overactive bladder, is the loss of bladder control.</a:t>
            </a:r>
            <a:endParaRPr sz="12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It affects twice as many women as men because reproductive health events unique to women, like </a:t>
            </a:r>
            <a:r>
              <a:rPr b="1" lang="en" sz="1000">
                <a:solidFill>
                  <a:schemeClr val="dk1"/>
                </a:solidFill>
              </a:rPr>
              <a:t>pregnancy</a:t>
            </a:r>
            <a:r>
              <a:rPr lang="en" sz="1000">
                <a:solidFill>
                  <a:schemeClr val="dk1"/>
                </a:solidFill>
              </a:rPr>
              <a:t>, </a:t>
            </a:r>
            <a:r>
              <a:rPr b="1" lang="en" sz="1000">
                <a:solidFill>
                  <a:schemeClr val="dk1"/>
                </a:solidFill>
              </a:rPr>
              <a:t>childbirth</a:t>
            </a:r>
            <a:r>
              <a:rPr lang="en" sz="1000">
                <a:solidFill>
                  <a:schemeClr val="dk1"/>
                </a:solidFill>
              </a:rPr>
              <a:t>, and </a:t>
            </a:r>
            <a:r>
              <a:rPr b="1" lang="en" sz="1000">
                <a:solidFill>
                  <a:schemeClr val="dk1"/>
                </a:solidFill>
              </a:rPr>
              <a:t>menopause</a:t>
            </a:r>
            <a:r>
              <a:rPr lang="en" sz="1000">
                <a:solidFill>
                  <a:schemeClr val="dk1"/>
                </a:solidFill>
              </a:rPr>
              <a:t>, affect the bladder, urethra, and other muscles that support these organs.</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It can happen to women at any age, but it is more common in older women. More than 4 in 10 women 65 and older have loss of bladder control..</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It is not a disease by itself and may be a symptom of another health problem, usually weak pelvic floor muscles, overweight, constipation, surgery, nerve damage, certain medications, caffeine, infection</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Symptoms</a:t>
            </a:r>
            <a:r>
              <a:rPr lang="en" sz="1000">
                <a:solidFill>
                  <a:schemeClr val="dk1"/>
                </a:solidFill>
              </a:rPr>
              <a:t> can be reduced through bladder training,schedule toilet trips, fluid and diet management, pelvic floor muscle exercises(Kegels exercise)</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You may feel uncomfortable discussing incontinence with your doctor. But if incontinence is frequent or is affecting your quality of life, it's important to seek medical advice</a:t>
            </a:r>
            <a:endParaRPr sz="1000">
              <a:solidFill>
                <a:schemeClr val="dk1"/>
              </a:solidFill>
              <a:highlight>
                <a:srgbClr val="FFFFFF"/>
              </a:highlight>
            </a:endParaRPr>
          </a:p>
        </p:txBody>
      </p:sp>
      <p:pic>
        <p:nvPicPr>
          <p:cNvPr id="318" name="Google Shape;318;p19"/>
          <p:cNvPicPr preferRelativeResize="0"/>
          <p:nvPr/>
        </p:nvPicPr>
        <p:blipFill>
          <a:blip r:embed="rId3">
            <a:alphaModFix/>
          </a:blip>
          <a:stretch>
            <a:fillRect/>
          </a:stretch>
        </p:blipFill>
        <p:spPr>
          <a:xfrm>
            <a:off x="271150" y="2393500"/>
            <a:ext cx="3780276" cy="19292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22" name="Shape 322"/>
        <p:cNvGrpSpPr/>
        <p:nvPr/>
      </p:nvGrpSpPr>
      <p:grpSpPr>
        <a:xfrm>
          <a:off x="0" y="0"/>
          <a:ext cx="0" cy="0"/>
          <a:chOff x="0" y="0"/>
          <a:chExt cx="0" cy="0"/>
        </a:xfrm>
      </p:grpSpPr>
      <p:sp>
        <p:nvSpPr>
          <p:cNvPr id="323" name="Google Shape;323;p20"/>
          <p:cNvSpPr txBox="1"/>
          <p:nvPr>
            <p:ph type="title"/>
          </p:nvPr>
        </p:nvSpPr>
        <p:spPr>
          <a:xfrm>
            <a:off x="261763" y="327850"/>
            <a:ext cx="4045200" cy="148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Breast Changes</a:t>
            </a:r>
            <a:endParaRPr/>
          </a:p>
        </p:txBody>
      </p:sp>
      <p:sp>
        <p:nvSpPr>
          <p:cNvPr id="324" name="Google Shape;324;p20"/>
          <p:cNvSpPr txBox="1"/>
          <p:nvPr>
            <p:ph idx="2" type="body"/>
          </p:nvPr>
        </p:nvSpPr>
        <p:spPr>
          <a:xfrm>
            <a:off x="4764775" y="518000"/>
            <a:ext cx="4211400" cy="4194900"/>
          </a:xfrm>
          <a:prstGeom prst="rect">
            <a:avLst/>
          </a:prstGeom>
          <a:solidFill>
            <a:schemeClr val="lt1"/>
          </a:solidFill>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100">
                <a:solidFill>
                  <a:schemeClr val="dk1"/>
                </a:solidFill>
              </a:rPr>
              <a:t>With age, a woman's breasts lose fat, tissue, and mammary glands. Many of these changes are due to the decrease in the body's production of estrogen that occurs at menopause. </a:t>
            </a:r>
            <a:endParaRPr sz="1100">
              <a:solidFill>
                <a:schemeClr val="dk1"/>
              </a:solidFill>
            </a:endParaRPr>
          </a:p>
          <a:p>
            <a:pPr indent="0" lvl="0" marL="0" rtl="0" algn="l">
              <a:spcBef>
                <a:spcPts val="0"/>
              </a:spcBef>
              <a:spcAft>
                <a:spcPts val="0"/>
              </a:spcAft>
              <a:buSzPts val="1100"/>
              <a:buNone/>
            </a:pPr>
            <a:r>
              <a:t/>
            </a:r>
            <a:endParaRPr sz="1100">
              <a:solidFill>
                <a:schemeClr val="dk1"/>
              </a:solidFill>
            </a:endParaRPr>
          </a:p>
          <a:p>
            <a:pPr indent="0" lvl="0" marL="0" rtl="0" algn="l">
              <a:spcBef>
                <a:spcPts val="0"/>
              </a:spcBef>
              <a:spcAft>
                <a:spcPts val="0"/>
              </a:spcAft>
              <a:buSzPts val="1100"/>
              <a:buNone/>
            </a:pPr>
            <a:r>
              <a:rPr lang="en" sz="1100">
                <a:solidFill>
                  <a:schemeClr val="dk1"/>
                </a:solidFill>
              </a:rPr>
              <a:t>Common changes that occur in the breasts due to age include:</a:t>
            </a:r>
            <a:endParaRPr sz="11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Stretch marks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Downward pointing nipples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An elongated, stretched, or flattened appearance</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Wider spaces between the breast</a:t>
            </a:r>
            <a:endParaRPr sz="9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rPr lang="en" sz="900">
                <a:solidFill>
                  <a:schemeClr val="dk1"/>
                </a:solidFill>
              </a:rPr>
              <a:t>Some concerning breast signs to look for:</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Puckering</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Redness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Thickening of breast skin</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A pulled in nipple</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Nipple discharge</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Breast pain</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Hard lumps</a:t>
            </a:r>
            <a:endParaRPr sz="900">
              <a:solidFill>
                <a:schemeClr val="dk1"/>
              </a:solidFill>
            </a:endParaRPr>
          </a:p>
          <a:p>
            <a:pPr indent="-285750" lvl="0" marL="457200" rtl="0" algn="l">
              <a:spcBef>
                <a:spcPts val="0"/>
              </a:spcBef>
              <a:spcAft>
                <a:spcPts val="0"/>
              </a:spcAft>
              <a:buClr>
                <a:schemeClr val="dk1"/>
              </a:buClr>
              <a:buSzPts val="900"/>
              <a:buChar char="●"/>
            </a:pPr>
            <a:r>
              <a:rPr lang="en" sz="900">
                <a:solidFill>
                  <a:schemeClr val="dk1"/>
                </a:solidFill>
              </a:rPr>
              <a:t>One breast looks significantly different than the other</a:t>
            </a:r>
            <a:endParaRPr sz="9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If you notice a lump, make an appointment with your healthcare provider, because breast cancer risk increases with age.</a:t>
            </a:r>
            <a:endParaRPr sz="1100">
              <a:solidFill>
                <a:schemeClr val="dk1"/>
              </a:solidFill>
            </a:endParaRPr>
          </a:p>
          <a:p>
            <a:pPr indent="0" lvl="0" marL="0" rtl="0" algn="l">
              <a:lnSpc>
                <a:spcPct val="95000"/>
              </a:lnSpc>
              <a:spcBef>
                <a:spcPts val="0"/>
              </a:spcBef>
              <a:spcAft>
                <a:spcPts val="1200"/>
              </a:spcAft>
              <a:buSzPts val="770"/>
              <a:buNone/>
            </a:pPr>
            <a:r>
              <a:t/>
            </a:r>
            <a:endParaRPr sz="1000"/>
          </a:p>
        </p:txBody>
      </p:sp>
      <p:pic>
        <p:nvPicPr>
          <p:cNvPr id="325" name="Google Shape;325;p20"/>
          <p:cNvPicPr preferRelativeResize="0"/>
          <p:nvPr/>
        </p:nvPicPr>
        <p:blipFill>
          <a:blip r:embed="rId3">
            <a:alphaModFix/>
          </a:blip>
          <a:stretch>
            <a:fillRect/>
          </a:stretch>
        </p:blipFill>
        <p:spPr>
          <a:xfrm>
            <a:off x="203700" y="1913900"/>
            <a:ext cx="4161325" cy="250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Sex and Menopause</a:t>
            </a:r>
            <a:endParaRPr/>
          </a:p>
        </p:txBody>
      </p:sp>
      <p:pic>
        <p:nvPicPr>
          <p:cNvPr id="331" name="Google Shape;331;p21"/>
          <p:cNvPicPr preferRelativeResize="0"/>
          <p:nvPr/>
        </p:nvPicPr>
        <p:blipFill>
          <a:blip r:embed="rId3">
            <a:alphaModFix/>
          </a:blip>
          <a:stretch>
            <a:fillRect/>
          </a:stretch>
        </p:blipFill>
        <p:spPr>
          <a:xfrm>
            <a:off x="5335425" y="899300"/>
            <a:ext cx="3712302" cy="3761649"/>
          </a:xfrm>
          <a:prstGeom prst="rect">
            <a:avLst/>
          </a:prstGeom>
          <a:noFill/>
          <a:ln>
            <a:noFill/>
          </a:ln>
        </p:spPr>
      </p:pic>
      <p:sp>
        <p:nvSpPr>
          <p:cNvPr id="332" name="Google Shape;332;p21"/>
          <p:cNvSpPr txBox="1"/>
          <p:nvPr/>
        </p:nvSpPr>
        <p:spPr>
          <a:xfrm>
            <a:off x="258100" y="1597875"/>
            <a:ext cx="4938000" cy="2685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Char char="●"/>
            </a:pPr>
            <a:r>
              <a:rPr lang="en" sz="1300">
                <a:solidFill>
                  <a:schemeClr val="dk1"/>
                </a:solidFill>
              </a:rPr>
              <a:t>Three of the most common concerns related to sex during menopause are </a:t>
            </a:r>
            <a:r>
              <a:rPr b="1" lang="en" sz="1300">
                <a:solidFill>
                  <a:schemeClr val="dk1"/>
                </a:solidFill>
              </a:rPr>
              <a:t>vagina dryness</a:t>
            </a:r>
            <a:r>
              <a:rPr lang="en" sz="1300">
                <a:solidFill>
                  <a:schemeClr val="dk1"/>
                </a:solidFill>
              </a:rPr>
              <a:t>, </a:t>
            </a:r>
            <a:r>
              <a:rPr b="1" lang="en" sz="1300">
                <a:solidFill>
                  <a:schemeClr val="dk1"/>
                </a:solidFill>
              </a:rPr>
              <a:t>pain</a:t>
            </a:r>
            <a:r>
              <a:rPr lang="en" sz="1300">
                <a:solidFill>
                  <a:schemeClr val="dk1"/>
                </a:solidFill>
              </a:rPr>
              <a:t> and a </a:t>
            </a:r>
            <a:r>
              <a:rPr b="1" lang="en" sz="1300">
                <a:solidFill>
                  <a:schemeClr val="dk1"/>
                </a:solidFill>
              </a:rPr>
              <a:t>lack of desire</a:t>
            </a:r>
            <a:r>
              <a:rPr lang="en" sz="1300">
                <a:solidFill>
                  <a:schemeClr val="dk1"/>
                </a:solidFill>
              </a:rPr>
              <a:t>.</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Painful intercouse can have other causes, too, so if you’re experiencing pain during intercourse, it’s wise to have a checkup.</a:t>
            </a:r>
            <a:endParaRPr sz="1300">
              <a:solidFill>
                <a:schemeClr val="dk1"/>
              </a:solidFill>
            </a:endParaRPr>
          </a:p>
          <a:p>
            <a:pPr indent="0" lvl="0" marL="0" rtl="0" algn="l">
              <a:lnSpc>
                <a:spcPct val="115000"/>
              </a:lnSpc>
              <a:spcBef>
                <a:spcPts val="0"/>
              </a:spcBef>
              <a:spcAft>
                <a:spcPts val="0"/>
              </a:spcAft>
              <a:buNone/>
            </a:pPr>
            <a:r>
              <a:t/>
            </a:r>
            <a:endParaRPr sz="1300">
              <a:solidFill>
                <a:schemeClr val="dk1"/>
              </a:solidFill>
            </a:endParaRPr>
          </a:p>
          <a:p>
            <a:pPr indent="-311150" lvl="0" marL="457200" rtl="0" algn="l">
              <a:lnSpc>
                <a:spcPct val="115000"/>
              </a:lnSpc>
              <a:spcBef>
                <a:spcPts val="0"/>
              </a:spcBef>
              <a:spcAft>
                <a:spcPts val="0"/>
              </a:spcAft>
              <a:buClr>
                <a:schemeClr val="dk1"/>
              </a:buClr>
              <a:buSzPts val="1300"/>
              <a:buChar char="●"/>
            </a:pPr>
            <a:r>
              <a:rPr lang="en" sz="1300">
                <a:solidFill>
                  <a:schemeClr val="dk1"/>
                </a:solidFill>
              </a:rPr>
              <a:t>Many treatments are </a:t>
            </a:r>
            <a:r>
              <a:rPr lang="en" sz="1300">
                <a:solidFill>
                  <a:schemeClr val="dk1"/>
                </a:solidFill>
              </a:rPr>
              <a:t>available</a:t>
            </a:r>
            <a:r>
              <a:rPr lang="en" sz="1300">
                <a:solidFill>
                  <a:schemeClr val="dk1"/>
                </a:solidFill>
              </a:rPr>
              <a:t> to help with the troublesome symptoms and its advisable to communicate with your doctor to find the best choice for you.</a:t>
            </a:r>
            <a:endParaRPr sz="13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